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6" r:id="rId3"/>
    <p:sldId id="267" r:id="rId4"/>
    <p:sldId id="258" r:id="rId5"/>
    <p:sldId id="260" r:id="rId6"/>
    <p:sldId id="265" r:id="rId7"/>
    <p:sldId id="259" r:id="rId8"/>
    <p:sldId id="261" r:id="rId9"/>
    <p:sldId id="269" r:id="rId10"/>
    <p:sldId id="257" r:id="rId11"/>
    <p:sldId id="27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55" d="100"/>
          <a:sy n="155" d="100"/>
        </p:scale>
        <p:origin x="272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4FF70-356A-6A45-B6B2-CB8275671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E93B78-E7EB-1E42-949A-F6FA057B5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FE6587-E4FF-E242-8C01-3D9BC9D3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124AA5-C8AC-8D41-8E33-1739C54B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FFC983-E969-EA47-B7DF-865A60CE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20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CDC6B-810B-BA42-B83C-28E5B4D0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56F223-1D2F-AB48-B726-08B6DA2C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32FF13-110E-7C4D-8C16-84091C23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C6F58-5830-1344-883C-36F8C32F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8C65D-0D2E-C042-8818-64CDE59A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48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BC34E0-0787-E846-A8B3-8EC62038E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046505-BF89-144A-9682-E5F8FF31E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B20929-19E4-1343-8137-6793C2E94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B4FF5E-5B11-E945-9821-8898485F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EF5FEF-7029-E84E-9E02-3C0FB3B4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40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24C26-989E-CF41-915B-08794793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288333-927C-444C-845D-F72535E9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4986AE-F93B-FC41-AE7E-ECDF150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27001E-C816-4841-8E83-4FAD74BC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AB29D4-20CF-A142-B1B1-6B76A9F8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05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2C99C-91E9-8B43-8F85-ABBBAD5B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1A1D98-12F2-214F-847B-77985FDE6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48B208-D03E-6145-A46E-68C2AB85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90C962-BEBF-5244-B3CD-3FC47B60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A1339-EE68-F148-94F1-518CCD71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91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B69F1-8220-D346-82CF-A652E99A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50BBCE-810F-3542-99CE-2AFF43475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7704FF-7D36-8B4F-9200-06886E3D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907F8F-64C0-BD40-836A-6B21A071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622FEA-D08E-1E49-BC03-35B0D34A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F7995D-14C7-D74E-BBF4-C304A7F8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308B4-0471-7248-9745-C0AB1310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DA0582-C773-A047-9095-8D40DC95D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5FE7DD-50CD-EA45-A02F-5BDE87631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090E96-35C1-7640-B63A-CD17C766E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93FB00-1F53-504A-88D1-0863A682F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8B8796-652E-984B-B9D4-2B521FCA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8154F2-4403-3B48-A75F-9508D4C6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2F0C2F-4F49-E541-A6A6-2416B67F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84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BD3A9-72CB-E943-9277-CD22E1DA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5B7B7C-910D-9C40-A009-8A3D1643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D31669-4FF5-BD44-BF92-473AC992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768A5D-2B87-DF43-848A-B0260194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19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07044B-F81D-B944-AA57-66B1191B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65C72C-56A6-2D47-AC4D-8605C09F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65863D-71AA-DF43-9142-35965F63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8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C0F58-D998-7B44-8B9E-6FFFFE4C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C0370F-EE26-9B46-9A3E-2A2248355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4A9A09-5663-8E4C-A2B5-9EAC1BC3A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67BE78-698F-D14B-A1BB-715C7893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1744E4-D6F2-8644-ABC1-5308E4B7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E124A0-3194-6549-81A8-7C632C7A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28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906B13-C04A-F74B-A7ED-0FCD1000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7E4F2D-C940-C540-BFC4-EC0175250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23B8B1-3C52-9245-98F3-E7BEABD5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30B392-F93A-C94F-B568-B6543D95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8B2C8A-31E3-4E4E-8773-859757F0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54935-976D-3A4C-B4A4-8BE3C2CF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66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4D905D-25DB-EF41-8DD7-C6A0DACF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21B1F3-1595-4842-A2E2-ED1A280C7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96D6D5-5782-4A47-9914-871521EE7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8583B-B597-5648-812E-0AC66CCB5F24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C19F53-1911-3942-A3BF-4133F844E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4B2BC6-310D-0A4D-BDB6-9220379D9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9626-E800-1540-B0C5-A0BB0A6667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90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279ED-EC96-3D4B-86B5-27329776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Plateforme lames virtuelles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(ex FUMEDIS) - UNESS</a:t>
            </a:r>
            <a:r>
              <a:rPr lang="fr-FR" dirty="0"/>
              <a:t/>
            </a:r>
            <a:br>
              <a:rPr lang="fr-FR" dirty="0"/>
            </a:br>
            <a:r>
              <a:rPr lang="fr-FR" sz="3100" dirty="0"/>
              <a:t>V. Siguret</a:t>
            </a:r>
            <a:br>
              <a:rPr lang="fr-FR" sz="3100" dirty="0"/>
            </a:br>
            <a:r>
              <a:rPr lang="fr-FR" sz="3100" dirty="0"/>
              <a:t>Université de Paris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C60D49-067D-F54E-98FD-E0DAF79A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18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b="1" dirty="0">
                <a:sym typeface="Wingdings" pitchFamily="2" charset="2"/>
              </a:rPr>
              <a:t>Objectifs :</a:t>
            </a:r>
            <a:r>
              <a:rPr lang="fr-FR" dirty="0">
                <a:sym typeface="Wingdings" pitchFamily="2" charset="2"/>
              </a:rPr>
              <a:t> mettre à disposition en open-source des lames virtuelles à destination de tous les enseignants / internes du DES (élargi au 1</a:t>
            </a:r>
            <a:r>
              <a:rPr lang="fr-FR" baseline="30000" dirty="0">
                <a:sym typeface="Wingdings" pitchFamily="2" charset="2"/>
              </a:rPr>
              <a:t>er</a:t>
            </a:r>
            <a:r>
              <a:rPr lang="fr-FR" dirty="0">
                <a:sym typeface="Wingdings" pitchFamily="2" charset="2"/>
              </a:rPr>
              <a:t> et 2</a:t>
            </a:r>
            <a:r>
              <a:rPr lang="fr-FR" baseline="30000" dirty="0">
                <a:sym typeface="Wingdings" pitchFamily="2" charset="2"/>
              </a:rPr>
              <a:t>e</a:t>
            </a:r>
            <a:r>
              <a:rPr lang="fr-FR" dirty="0">
                <a:sym typeface="Wingdings" pitchFamily="2" charset="2"/>
              </a:rPr>
              <a:t> cycle)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r>
              <a:rPr lang="fr-FR" b="1" dirty="0"/>
              <a:t>Groupe de travail </a:t>
            </a:r>
            <a:r>
              <a:rPr lang="fr-FR" dirty="0"/>
              <a:t>(2017-21) dirigé par Ph. </a:t>
            </a:r>
            <a:r>
              <a:rPr lang="fr-FR" dirty="0" err="1"/>
              <a:t>Bertheau</a:t>
            </a:r>
            <a:r>
              <a:rPr lang="fr-FR" dirty="0"/>
              <a:t> (Saint-Louis)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 R</a:t>
            </a:r>
            <a:r>
              <a:rPr lang="fr-FR" dirty="0"/>
              <a:t>eprésentants de différentes spécialités :</a:t>
            </a:r>
          </a:p>
          <a:p>
            <a:pPr marL="0" indent="0">
              <a:buNone/>
            </a:pPr>
            <a:r>
              <a:rPr lang="fr-FR" dirty="0" err="1">
                <a:sym typeface="Wingdings" pitchFamily="2" charset="2"/>
              </a:rPr>
              <a:t>anapath</a:t>
            </a:r>
            <a:r>
              <a:rPr lang="fr-FR" dirty="0">
                <a:sym typeface="Wingdings" pitchFamily="2" charset="2"/>
              </a:rPr>
              <a:t>, histologie, hémato bio (V. Siguret, C. Bret), </a:t>
            </a:r>
            <a:r>
              <a:rPr lang="fr-FR" dirty="0" err="1">
                <a:sym typeface="Wingdings" pitchFamily="2" charset="2"/>
              </a:rPr>
              <a:t>parasito</a:t>
            </a:r>
            <a:r>
              <a:rPr lang="fr-FR" dirty="0">
                <a:sym typeface="Wingdings" pitchFamily="2" charset="2"/>
              </a:rPr>
              <a:t>….</a:t>
            </a:r>
          </a:p>
          <a:p>
            <a:pPr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 Élaboration d’un cahier des charges</a:t>
            </a:r>
          </a:p>
          <a:p>
            <a:pPr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 Société retenue :  </a:t>
            </a:r>
            <a:r>
              <a:rPr lang="fr-FR" dirty="0" err="1">
                <a:sym typeface="Wingdings" pitchFamily="2" charset="2"/>
              </a:rPr>
              <a:t>Cytomine</a:t>
            </a:r>
            <a:r>
              <a:rPr lang="fr-FR" dirty="0">
                <a:sym typeface="Wingdings" pitchFamily="2" charset="2"/>
              </a:rPr>
              <a:t> (Belgique)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r>
              <a:rPr lang="fr-FR" b="1" dirty="0">
                <a:sym typeface="Wingdings" pitchFamily="2" charset="2"/>
              </a:rPr>
              <a:t>Lancement de la plateforme en décembre 2021</a:t>
            </a:r>
          </a:p>
          <a:p>
            <a:pPr>
              <a:buFont typeface="Wingdings" pitchFamily="2" charset="2"/>
              <a:buChar char="à"/>
            </a:pPr>
            <a:endParaRPr lang="fr-FR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461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03A8D7-991A-154B-9211-2F69268DC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D00E8-C9B8-A340-BCAB-1CD8F4FD21C4}"/>
              </a:ext>
            </a:extLst>
          </p:cNvPr>
          <p:cNvSpPr/>
          <p:nvPr/>
        </p:nvSpPr>
        <p:spPr>
          <a:xfrm>
            <a:off x="1028700" y="1157288"/>
            <a:ext cx="2271713" cy="67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30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E32FDD5-13DF-0844-BA56-D71958FAE1C2}"/>
              </a:ext>
            </a:extLst>
          </p:cNvPr>
          <p:cNvSpPr txBox="1"/>
          <p:nvPr/>
        </p:nvSpPr>
        <p:spPr>
          <a:xfrm>
            <a:off x="845779" y="869642"/>
            <a:ext cx="9801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fr-FR" sz="2400" dirty="0">
                <a:sym typeface="Wingdings" pitchFamily="2" charset="2"/>
              </a:rPr>
              <a:t> Organisation de la collection en hématologie</a:t>
            </a:r>
          </a:p>
          <a:p>
            <a:pPr marL="285750" indent="-285750">
              <a:buFont typeface="Wingdings" pitchFamily="2" charset="2"/>
              <a:buChar char="à"/>
            </a:pPr>
            <a:endParaRPr lang="fr-FR" sz="2400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FR" sz="2400" dirty="0">
                <a:sym typeface="Wingdings" pitchFamily="2" charset="2"/>
              </a:rPr>
              <a:t> Désignation de responsables de la plateforme pour l’</a:t>
            </a:r>
            <a:r>
              <a:rPr lang="fr-FR" sz="2400" dirty="0" err="1">
                <a:sym typeface="Wingdings" pitchFamily="2" charset="2"/>
              </a:rPr>
              <a:t>hémato.cell</a:t>
            </a:r>
            <a:r>
              <a:rPr lang="fr-FR" sz="2400" dirty="0">
                <a:sym typeface="Wingdings" pitchFamily="2" charset="2"/>
              </a:rPr>
              <a:t>. 3</a:t>
            </a:r>
            <a:r>
              <a:rPr lang="fr-FR" sz="2400" baseline="30000" dirty="0">
                <a:sym typeface="Wingdings" pitchFamily="2" charset="2"/>
              </a:rPr>
              <a:t>e</a:t>
            </a:r>
            <a:r>
              <a:rPr lang="fr-FR" sz="2400" dirty="0">
                <a:sym typeface="Wingdings" pitchFamily="2" charset="2"/>
              </a:rPr>
              <a:t> cycle</a:t>
            </a:r>
          </a:p>
          <a:p>
            <a:r>
              <a:rPr lang="fr-FR" sz="2400" dirty="0">
                <a:sym typeface="Wingdings" pitchFamily="2" charset="2"/>
              </a:rPr>
              <a:t> (HU et U, possibilité également pour les PH avec une adresse </a:t>
            </a:r>
            <a:r>
              <a:rPr lang="fr-FR" sz="2400" dirty="0" err="1">
                <a:sym typeface="Wingdings" pitchFamily="2" charset="2"/>
              </a:rPr>
              <a:t>univ</a:t>
            </a:r>
            <a:r>
              <a:rPr lang="fr-FR" sz="2400" dirty="0">
                <a:sym typeface="Wingdings" pitchFamily="2" charset="2"/>
              </a:rPr>
              <a:t> – leur permettant d’aller sur SIDES par exemple)</a:t>
            </a:r>
          </a:p>
          <a:p>
            <a:pPr marL="285750" indent="-285750">
              <a:buFont typeface="Wingdings" pitchFamily="2" charset="2"/>
              <a:buChar char="à"/>
            </a:pPr>
            <a:endParaRPr lang="fr-FR" sz="2400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FR" sz="2400" dirty="0">
                <a:sym typeface="Wingdings" pitchFamily="2" charset="2"/>
              </a:rPr>
              <a:t> Recensement des ressources (lames virtuelles) :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fr-FR" sz="2400" dirty="0">
                <a:sym typeface="Wingdings" pitchFamily="2" charset="2"/>
              </a:rPr>
              <a:t> État des lieux de l’utilisation des lames pour l’enseignement </a:t>
            </a:r>
          </a:p>
          <a:p>
            <a:pPr lvl="1"/>
            <a:r>
              <a:rPr lang="fr-FR" sz="2400" dirty="0">
                <a:sym typeface="Wingdings" pitchFamily="2" charset="2"/>
              </a:rPr>
              <a:t>	(hématologie biologique…. TRIBVN (</a:t>
            </a:r>
            <a:r>
              <a:rPr lang="fr-FR" sz="2400" dirty="0" err="1">
                <a:sym typeface="Wingdings" pitchFamily="2" charset="2"/>
              </a:rPr>
              <a:t>wfml</a:t>
            </a:r>
            <a:r>
              <a:rPr lang="fr-FR" sz="2400" dirty="0">
                <a:sym typeface="Wingdings" pitchFamily="2" charset="2"/>
              </a:rPr>
              <a:t>  convertibles </a:t>
            </a:r>
            <a:r>
              <a:rPr lang="fr-FR" sz="2400" dirty="0" err="1">
                <a:sym typeface="Wingdings" pitchFamily="2" charset="2"/>
              </a:rPr>
              <a:t>svs</a:t>
            </a:r>
            <a:r>
              <a:rPr lang="fr-FR" sz="2400" dirty="0">
                <a:sym typeface="Wingdings" pitchFamily="2" charset="2"/>
              </a:rPr>
              <a:t>)</a:t>
            </a:r>
          </a:p>
          <a:p>
            <a:pPr lvl="1"/>
            <a:endParaRPr lang="fr-FR" sz="2400" dirty="0">
              <a:sym typeface="Wingdings" pitchFamily="2" charset="2"/>
            </a:endParaRPr>
          </a:p>
          <a:p>
            <a:pPr marL="742950" lvl="1" indent="-285750">
              <a:buFont typeface="Wingdings" pitchFamily="2" charset="2"/>
              <a:buChar char="à"/>
            </a:pPr>
            <a:r>
              <a:rPr lang="fr-FR" sz="2400" dirty="0">
                <a:sym typeface="Wingdings" pitchFamily="2" charset="2"/>
              </a:rPr>
              <a:t> articulation avec le GFHC (V. </a:t>
            </a:r>
            <a:r>
              <a:rPr lang="fr-FR" sz="2400" dirty="0" err="1">
                <a:sym typeface="Wingdings" pitchFamily="2" charset="2"/>
              </a:rPr>
              <a:t>Bardet</a:t>
            </a:r>
            <a:r>
              <a:rPr lang="fr-FR" sz="2400" dirty="0">
                <a:sym typeface="Wingdings" pitchFamily="2" charset="2"/>
              </a:rPr>
              <a:t>) :</a:t>
            </a:r>
          </a:p>
          <a:p>
            <a:pPr lvl="1"/>
            <a:endParaRPr lang="fr-FR" sz="2400" dirty="0">
              <a:sym typeface="Wingdings" pitchFamily="2" charset="2"/>
            </a:endParaRPr>
          </a:p>
          <a:p>
            <a:pPr lvl="1"/>
            <a:r>
              <a:rPr lang="fr-FR" sz="2400" dirty="0">
                <a:solidFill>
                  <a:srgbClr val="FF0000"/>
                </a:solidFill>
                <a:sym typeface="Wingdings" pitchFamily="2" charset="2"/>
              </a:rPr>
              <a:t>V. </a:t>
            </a:r>
            <a:r>
              <a:rPr lang="fr-FR" sz="2400" dirty="0" err="1">
                <a:solidFill>
                  <a:srgbClr val="FF0000"/>
                </a:solidFill>
                <a:sym typeface="Wingdings" pitchFamily="2" charset="2"/>
              </a:rPr>
              <a:t>Bardet</a:t>
            </a:r>
            <a:r>
              <a:rPr lang="fr-FR" sz="2400" dirty="0">
                <a:solidFill>
                  <a:srgbClr val="FF0000"/>
                </a:solidFill>
                <a:sym typeface="Wingdings" pitchFamily="2" charset="2"/>
              </a:rPr>
              <a:t> va lancer une enquête via le GFHC.</a:t>
            </a:r>
          </a:p>
          <a:p>
            <a:pPr marL="285750" indent="-285750">
              <a:buFont typeface="Wingdings" pitchFamily="2" charset="2"/>
              <a:buChar char="à"/>
            </a:pPr>
            <a:endParaRPr lang="fr-FR" sz="2400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344DBB-3992-9849-B8ED-F939B34A679F}"/>
              </a:ext>
            </a:extLst>
          </p:cNvPr>
          <p:cNvSpPr txBox="1"/>
          <p:nvPr/>
        </p:nvSpPr>
        <p:spPr>
          <a:xfrm>
            <a:off x="2095499" y="4250412"/>
            <a:ext cx="9801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fr-F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fr-F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fr-F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45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5A4AB51-F15E-0A46-910D-70090E2E5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3C7B89-B08B-0A4D-A85E-F665BC165B44}"/>
              </a:ext>
            </a:extLst>
          </p:cNvPr>
          <p:cNvSpPr/>
          <p:nvPr/>
        </p:nvSpPr>
        <p:spPr>
          <a:xfrm>
            <a:off x="1114425" y="0"/>
            <a:ext cx="2271713" cy="67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03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D1E35-E100-BB4F-954C-855BDE96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C35A6A2F-DE75-4C46-9EB5-B5B0038EB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95" y="50029"/>
            <a:ext cx="10812705" cy="675794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88A430-684D-D345-AAC9-3E2715AF02B2}"/>
              </a:ext>
            </a:extLst>
          </p:cNvPr>
          <p:cNvSpPr/>
          <p:nvPr/>
        </p:nvSpPr>
        <p:spPr>
          <a:xfrm>
            <a:off x="1114425" y="0"/>
            <a:ext cx="2271713" cy="67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593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BE8DD-4E86-1043-9B16-375A9EE5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8BABA6-9440-DB42-AB89-0CC2A5E56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40" y="-1"/>
            <a:ext cx="12082960" cy="7551851"/>
          </a:xfrm>
        </p:spPr>
      </p:pic>
    </p:spTree>
    <p:extLst>
      <p:ext uri="{BB962C8B-B14F-4D97-AF65-F5344CB8AC3E}">
        <p14:creationId xmlns:p14="http://schemas.microsoft.com/office/powerpoint/2010/main" val="276714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4C23C-698C-9A45-8C92-3578A18B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" name="Espace réservé du contenu 20" descr="Une image contenant carte&#10;&#10;Description générée automatiquement">
            <a:extLst>
              <a:ext uri="{FF2B5EF4-FFF2-40B4-BE49-F238E27FC236}">
                <a16:creationId xmlns:a16="http://schemas.microsoft.com/office/drawing/2014/main" id="{2CCA9C98-AC99-2A43-99E4-D25F71817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999" y="0"/>
            <a:ext cx="11030857" cy="6894287"/>
          </a:xfrm>
        </p:spPr>
      </p:pic>
    </p:spTree>
    <p:extLst>
      <p:ext uri="{BB962C8B-B14F-4D97-AF65-F5344CB8AC3E}">
        <p14:creationId xmlns:p14="http://schemas.microsoft.com/office/powerpoint/2010/main" val="172793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DDDACE4-55B4-2340-92CF-15772015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44F901-6FC8-1C49-B5EE-D9B675E366C4}"/>
              </a:ext>
            </a:extLst>
          </p:cNvPr>
          <p:cNvSpPr/>
          <p:nvPr/>
        </p:nvSpPr>
        <p:spPr>
          <a:xfrm>
            <a:off x="1486384" y="0"/>
            <a:ext cx="2271713" cy="67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816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03DC4-707A-EA46-A39A-98D45870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2C02B31-AA7D-F04F-B801-ED76768C4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285" y="24606"/>
            <a:ext cx="10933429" cy="6833394"/>
          </a:xfrm>
        </p:spPr>
      </p:pic>
    </p:spTree>
    <p:extLst>
      <p:ext uri="{BB962C8B-B14F-4D97-AF65-F5344CB8AC3E}">
        <p14:creationId xmlns:p14="http://schemas.microsoft.com/office/powerpoint/2010/main" val="250486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BE1B8-2579-8646-8273-EBF7DE0A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Espace réservé du contenu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832FEEB-52BE-4943-8C17-409AAFE0E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62" y="-38610"/>
            <a:ext cx="11143252" cy="6964534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CF98FE-1EF6-3148-82E5-72BA10BD55C2}"/>
              </a:ext>
            </a:extLst>
          </p:cNvPr>
          <p:cNvSpPr/>
          <p:nvPr/>
        </p:nvSpPr>
        <p:spPr>
          <a:xfrm>
            <a:off x="555262" y="29369"/>
            <a:ext cx="2271713" cy="67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9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B9B42-C2B2-E041-AF26-32A96B29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34C1BA3-A2FA-2B46-8937-C2FDC82E1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71" y="0"/>
            <a:ext cx="10994988" cy="687186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AA3539-7253-D34A-AD11-ECCD7AE5626A}"/>
              </a:ext>
            </a:extLst>
          </p:cNvPr>
          <p:cNvSpPr/>
          <p:nvPr/>
        </p:nvSpPr>
        <p:spPr>
          <a:xfrm>
            <a:off x="1114425" y="0"/>
            <a:ext cx="2271713" cy="67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93983D-0F1E-314D-AD56-11D132870A1E}"/>
              </a:ext>
            </a:extLst>
          </p:cNvPr>
          <p:cNvSpPr txBox="1"/>
          <p:nvPr/>
        </p:nvSpPr>
        <p:spPr>
          <a:xfrm>
            <a:off x="1893195" y="5743977"/>
            <a:ext cx="7300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Possibilité de création de cas cliniques illustrés…. , de duplications de lames,</a:t>
            </a:r>
          </a:p>
          <a:p>
            <a:r>
              <a:rPr lang="fr-FR" dirty="0"/>
              <a:t>Outil </a:t>
            </a:r>
            <a:r>
              <a:rPr lang="fr-FR" dirty="0" err="1"/>
              <a:t>Cytomine</a:t>
            </a:r>
            <a:r>
              <a:rPr lang="fr-FR" dirty="0"/>
              <a:t> très maniable.</a:t>
            </a:r>
          </a:p>
        </p:txBody>
      </p:sp>
    </p:spTree>
    <p:extLst>
      <p:ext uri="{BB962C8B-B14F-4D97-AF65-F5344CB8AC3E}">
        <p14:creationId xmlns:p14="http://schemas.microsoft.com/office/powerpoint/2010/main" val="2947587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221</Words>
  <Application>Microsoft Office PowerPoint</Application>
  <PresentationFormat>Grand écran</PresentationFormat>
  <Paragraphs>28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Plateforme lames virtuelles  (ex FUMEDIS) - UNESS V. Siguret Université de Paris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DEPASSE Claire</dc:creator>
  <cp:lastModifiedBy>Marc Maynadie</cp:lastModifiedBy>
  <cp:revision>6</cp:revision>
  <dcterms:created xsi:type="dcterms:W3CDTF">2022-02-08T10:31:40Z</dcterms:created>
  <dcterms:modified xsi:type="dcterms:W3CDTF">2022-02-10T15:10:39Z</dcterms:modified>
</cp:coreProperties>
</file>