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0" r:id="rId3"/>
    <p:sldId id="261" r:id="rId4"/>
    <p:sldId id="265" r:id="rId5"/>
    <p:sldId id="259" r:id="rId6"/>
    <p:sldId id="268" r:id="rId7"/>
    <p:sldId id="267" r:id="rId8"/>
    <p:sldId id="257" r:id="rId9"/>
    <p:sldId id="270" r:id="rId10"/>
    <p:sldId id="276" r:id="rId11"/>
    <p:sldId id="286" r:id="rId12"/>
    <p:sldId id="285" r:id="rId13"/>
    <p:sldId id="271" r:id="rId14"/>
    <p:sldId id="273" r:id="rId15"/>
    <p:sldId id="274" r:id="rId16"/>
    <p:sldId id="258" r:id="rId17"/>
    <p:sldId id="279" r:id="rId18"/>
    <p:sldId id="281" r:id="rId19"/>
    <p:sldId id="284" r:id="rId20"/>
    <p:sldId id="262" r:id="rId21"/>
    <p:sldId id="275" r:id="rId22"/>
    <p:sldId id="269" r:id="rId23"/>
    <p:sldId id="282" r:id="rId24"/>
    <p:sldId id="277" r:id="rId25"/>
  </p:sldIdLst>
  <p:sldSz cx="12192000" cy="6858000"/>
  <p:notesSz cx="6788150" cy="99234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9D444-2F07-4BF8-A82A-5D2CB0502B48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4925" y="9426575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4BD83-336E-428E-AF21-9994EED419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413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50A1F-E143-4889-A241-48DE509B8FA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8815" y="4775666"/>
            <a:ext cx="5430520" cy="3907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5E33E-A491-420B-8FE2-2CAD06B9E5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738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32E-7750-4CBB-9A7A-A5F5A3BAC203}" type="datetime1">
              <a:rPr lang="fr-FR" smtClean="0"/>
              <a:t>08/02/2022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8B57-45FD-4C97-9EBD-55592EF36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00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759C-FA4A-48A9-A8A0-F3E648D90E5E}" type="datetime1">
              <a:rPr lang="fr-FR" smtClean="0"/>
              <a:t>08/02/2022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8B57-45FD-4C97-9EBD-55592EF36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47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4E719-FA39-4CD3-BF5E-6F6C2934ACA3}" type="datetime1">
              <a:rPr lang="fr-FR" smtClean="0"/>
              <a:t>08/02/2022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8B57-45FD-4C97-9EBD-55592EF36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86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6730-202C-4620-AA50-349590D650D4}" type="datetime1">
              <a:rPr lang="fr-FR" smtClean="0"/>
              <a:t>08/02/2022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8B57-45FD-4C97-9EBD-55592EF36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48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E3E6-1DA6-46E9-B3CA-CF6A553D57BA}" type="datetime1">
              <a:rPr lang="fr-FR" smtClean="0"/>
              <a:t>08/02/2022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8B57-45FD-4C97-9EBD-55592EF36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52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A957-1B66-4A5F-BDA3-0860AEA22FD1}" type="datetime1">
              <a:rPr lang="fr-FR" smtClean="0"/>
              <a:t>08/02/2022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8B57-45FD-4C97-9EBD-55592EF36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72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29A4-E014-4756-91A1-E7C0CF288024}" type="datetime1">
              <a:rPr lang="fr-FR" smtClean="0"/>
              <a:t>08/02/2022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8B57-45FD-4C97-9EBD-55592EF36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69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55DCA-E9B6-4D5D-89F4-D56911D5536C}" type="datetime1">
              <a:rPr lang="fr-FR" smtClean="0"/>
              <a:t>08/02/2022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8B57-45FD-4C97-9EBD-55592EF36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67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91A1-CA6D-49F1-8F44-ACD052B3ECB2}" type="datetime1">
              <a:rPr lang="fr-FR" smtClean="0"/>
              <a:t>08/02/2022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8B57-45FD-4C97-9EBD-55592EF36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49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F6D-DE9E-4ED3-B68E-D9BB0C333759}" type="datetime1">
              <a:rPr lang="fr-FR" smtClean="0"/>
              <a:t>08/02/2022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8B57-45FD-4C97-9EBD-55592EF36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A7F0-F688-415E-AA8A-1E86905085C7}" type="datetime1">
              <a:rPr lang="fr-FR" smtClean="0"/>
              <a:t>08/02/2022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8B57-45FD-4C97-9EBD-55592EF36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54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DE8C8-C8BF-4B13-A9D1-B5A064141546}" type="datetime1">
              <a:rPr lang="fr-FR" smtClean="0"/>
              <a:t>08/02/2022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68B57-45FD-4C97-9EBD-55592EF368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43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50" y="1346806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Book Antiqua" panose="02040602050305030304" pitchFamily="18" charset="0"/>
              </a:rPr>
              <a:t>Réunion du Collège des Enseignants d’Hématologie</a:t>
            </a:r>
            <a:endParaRPr lang="fr-FR" dirty="0">
              <a:latin typeface="Book Antiqua" panose="0204060205030503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4646814"/>
            <a:ext cx="9144000" cy="610985"/>
          </a:xfrm>
        </p:spPr>
        <p:txBody>
          <a:bodyPr/>
          <a:lstStyle/>
          <a:p>
            <a:r>
              <a:rPr lang="fr-FR" dirty="0" smtClean="0">
                <a:latin typeface="Book Antiqua" panose="02040602050305030304" pitchFamily="18" charset="0"/>
              </a:rPr>
              <a:t>Paris, 8 février 2022</a:t>
            </a:r>
            <a:endParaRPr lang="fr-FR" dirty="0">
              <a:latin typeface="Book Antiqua" panose="020406020503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5585" y="5469775"/>
            <a:ext cx="553627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UFR de </a:t>
            </a:r>
            <a:r>
              <a:rPr lang="fr-FR" sz="2000" dirty="0">
                <a:solidFill>
                  <a:schemeClr val="tx1"/>
                </a:solidFill>
                <a:latin typeface="Book Antiqua" panose="02040602050305030304" pitchFamily="18" charset="0"/>
              </a:rPr>
              <a:t>M</a:t>
            </a:r>
            <a:r>
              <a:rPr lang="fr-F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édecine Paris-Diderot</a:t>
            </a:r>
            <a:endParaRPr lang="fr-F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467" y="210428"/>
            <a:ext cx="1848803" cy="1848803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882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535" y="477710"/>
            <a:ext cx="11534775" cy="2690979"/>
          </a:xfrm>
        </p:spPr>
        <p:txBody>
          <a:bodyPr>
            <a:normAutofit fontScale="92500"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Mission temporaire  :</a:t>
            </a: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Durée de 3 mois par période de deux ans</a:t>
            </a: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Décision du Pdt de l’université ou Doyen et du DG du CHU</a:t>
            </a: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Toutes les rémunérations sont conservées (H et U)</a:t>
            </a: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Au-delà de 8 ans, quand tout ou partie de ces mois n’a pas été utilisée, possibilité d’être mis en position de mission temporaire pour la durée non utilisée</a:t>
            </a: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Le refus doit être motivé</a:t>
            </a:r>
          </a:p>
          <a:p>
            <a:pPr marL="457200" lvl="1" indent="0">
              <a:buNone/>
            </a:pPr>
            <a:endParaRPr lang="fr-FR" dirty="0" smtClean="0">
              <a:latin typeface="Book Antiqua" panose="02040602050305030304" pitchFamily="18" charset="0"/>
            </a:endParaRPr>
          </a:p>
          <a:p>
            <a:pPr lvl="1"/>
            <a:endParaRPr lang="fr-FR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lvl="1"/>
            <a:endParaRPr lang="fr-FR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dirty="0" smtClean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  <p:sp>
        <p:nvSpPr>
          <p:cNvPr id="7" name="Espace réservé du contenu 3"/>
          <p:cNvSpPr txBox="1">
            <a:spLocks/>
          </p:cNvSpPr>
          <p:nvPr/>
        </p:nvSpPr>
        <p:spPr>
          <a:xfrm>
            <a:off x="190153" y="1111743"/>
            <a:ext cx="11784157" cy="4679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endParaRPr lang="fr-FR" sz="2000" dirty="0">
              <a:latin typeface="Book Antiqua" panose="02040602050305030304" pitchFamily="18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28612" y="3451368"/>
            <a:ext cx="11534775" cy="2279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Mission d’étude ou pour exercer un enseignement hors des CHU :</a:t>
            </a:r>
          </a:p>
          <a:p>
            <a:pPr lvl="1"/>
            <a:r>
              <a:rPr lang="fr-FR" sz="2200" dirty="0" smtClean="0">
                <a:latin typeface="Book Antiqua" panose="02040602050305030304" pitchFamily="18" charset="0"/>
              </a:rPr>
              <a:t>Pour les HU titulaires pour 2 ans maximum</a:t>
            </a:r>
          </a:p>
          <a:p>
            <a:pPr lvl="1"/>
            <a:r>
              <a:rPr lang="fr-FR" sz="2200" dirty="0" smtClean="0">
                <a:latin typeface="Book Antiqua" panose="02040602050305030304" pitchFamily="18" charset="0"/>
              </a:rPr>
              <a:t>Le titulaire conserve son emploi mais peut être remplacé</a:t>
            </a:r>
          </a:p>
          <a:p>
            <a:pPr lvl="1"/>
            <a:r>
              <a:rPr lang="fr-FR" sz="2200" dirty="0" smtClean="0">
                <a:latin typeface="Book Antiqua" panose="02040602050305030304" pitchFamily="18" charset="0"/>
              </a:rPr>
              <a:t>Pris en compte pour l’avancement et la retraite</a:t>
            </a:r>
          </a:p>
          <a:p>
            <a:pPr lvl="1"/>
            <a:r>
              <a:rPr lang="fr-FR" sz="2200" dirty="0" smtClean="0">
                <a:latin typeface="Book Antiqua" panose="02040602050305030304" pitchFamily="18" charset="0"/>
              </a:rPr>
              <a:t>Pas d’émoluments H et pas de revenus supérieurs au traitement U</a:t>
            </a:r>
          </a:p>
          <a:p>
            <a:pPr lvl="1"/>
            <a:r>
              <a:rPr lang="fr-FR" sz="2200" dirty="0" smtClean="0">
                <a:latin typeface="Book Antiqua" panose="02040602050305030304" pitchFamily="18" charset="0"/>
              </a:rPr>
              <a:t>Renouvelable au-delà de 3 ans</a:t>
            </a:r>
          </a:p>
          <a:p>
            <a:pPr lvl="1"/>
            <a:endParaRPr lang="fr-FR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390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5801" y="486024"/>
            <a:ext cx="11534775" cy="1673856"/>
          </a:xfrm>
        </p:spPr>
        <p:txBody>
          <a:bodyPr>
            <a:normAutofit/>
          </a:bodyPr>
          <a:lstStyle/>
          <a:p>
            <a:r>
              <a:rPr lang="fr-FR" sz="26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Détachement :</a:t>
            </a:r>
          </a:p>
          <a:p>
            <a:pPr lvl="1"/>
            <a:r>
              <a:rPr lang="fr-FR" sz="2200" dirty="0" smtClean="0">
                <a:latin typeface="Book Antiqua" panose="02040602050305030304" pitchFamily="18" charset="0"/>
              </a:rPr>
              <a:t>À leur demande</a:t>
            </a:r>
          </a:p>
          <a:p>
            <a:pPr lvl="1"/>
            <a:r>
              <a:rPr lang="fr-FR" sz="2200" dirty="0" smtClean="0">
                <a:latin typeface="Book Antiqua" panose="02040602050305030304" pitchFamily="18" charset="0"/>
              </a:rPr>
              <a:t>Selon les dispositions des enseignants-chercheurs universitaires</a:t>
            </a:r>
          </a:p>
          <a:p>
            <a:pPr lvl="1"/>
            <a:r>
              <a:rPr lang="fr-FR" sz="2200" dirty="0" smtClean="0">
                <a:latin typeface="Book Antiqua" panose="02040602050305030304" pitchFamily="18" charset="0"/>
              </a:rPr>
              <a:t>Remplacement au-delà d’un an</a:t>
            </a:r>
          </a:p>
          <a:p>
            <a:pPr marL="457200" lvl="1" indent="0">
              <a:buNone/>
            </a:pPr>
            <a:endParaRPr lang="fr-FR" dirty="0" smtClean="0">
              <a:latin typeface="Book Antiqua" panose="02040602050305030304" pitchFamily="18" charset="0"/>
            </a:endParaRPr>
          </a:p>
          <a:p>
            <a:pPr lvl="1"/>
            <a:endParaRPr lang="fr-FR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  <p:sp>
        <p:nvSpPr>
          <p:cNvPr id="7" name="Espace réservé du contenu 3"/>
          <p:cNvSpPr txBox="1">
            <a:spLocks/>
          </p:cNvSpPr>
          <p:nvPr/>
        </p:nvSpPr>
        <p:spPr>
          <a:xfrm>
            <a:off x="190153" y="1111743"/>
            <a:ext cx="11784157" cy="4679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endParaRPr lang="fr-FR" sz="2000" dirty="0">
              <a:latin typeface="Book Antiqua" panose="02040602050305030304" pitchFamily="18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55801" y="2201445"/>
            <a:ext cx="11534775" cy="1909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Mise à disposition </a:t>
            </a:r>
            <a:r>
              <a:rPr lang="fr-FR" sz="4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:</a:t>
            </a:r>
          </a:p>
          <a:p>
            <a:pPr lvl="1"/>
            <a:endParaRPr lang="fr-FR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lvl="1"/>
            <a:r>
              <a:rPr lang="fr-FR" sz="3200" dirty="0">
                <a:latin typeface="Book Antiqua" panose="02040602050305030304" pitchFamily="18" charset="0"/>
              </a:rPr>
              <a:t>À temps plein </a:t>
            </a:r>
            <a:r>
              <a:rPr lang="fr-FR" sz="3200" dirty="0" smtClean="0">
                <a:latin typeface="Book Antiqua" panose="02040602050305030304" pitchFamily="18" charset="0"/>
              </a:rPr>
              <a:t>ou partiel</a:t>
            </a:r>
          </a:p>
          <a:p>
            <a:pPr lvl="1"/>
            <a:r>
              <a:rPr lang="fr-FR" sz="3200" dirty="0" smtClean="0">
                <a:latin typeface="Book Antiqua" panose="02040602050305030304" pitchFamily="18" charset="0"/>
              </a:rPr>
              <a:t>Exerce des fonctions hors de son service mais toujours rattaché au corps d’origine</a:t>
            </a:r>
          </a:p>
          <a:p>
            <a:pPr lvl="1"/>
            <a:r>
              <a:rPr lang="fr-FR" sz="3200" dirty="0" smtClean="0">
                <a:latin typeface="Book Antiqua" panose="02040602050305030304" pitchFamily="18" charset="0"/>
              </a:rPr>
              <a:t>Conserve son traitement</a:t>
            </a:r>
          </a:p>
          <a:p>
            <a:pPr lvl="1"/>
            <a:r>
              <a:rPr lang="fr-FR" sz="3200" dirty="0" smtClean="0">
                <a:latin typeface="Book Antiqua" panose="02040602050305030304" pitchFamily="18" charset="0"/>
              </a:rPr>
              <a:t>Avis CME, conseil UFR, signé par Pdt Université et le CNG </a:t>
            </a:r>
            <a:endParaRPr lang="fr-FR" sz="32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sz="2600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lvl="1"/>
            <a:endParaRPr lang="fr-FR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dirty="0" smtClean="0">
              <a:latin typeface="Book Antiqua" panose="02040602050305030304" pitchFamily="18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55801" y="4361866"/>
            <a:ext cx="11062509" cy="1691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Disponibilité :</a:t>
            </a:r>
          </a:p>
          <a:p>
            <a:pPr lvl="1"/>
            <a:r>
              <a:rPr lang="fr-FR" sz="2200" dirty="0" smtClean="0">
                <a:latin typeface="Book Antiqua" panose="02040602050305030304" pitchFamily="18" charset="0"/>
              </a:rPr>
              <a:t>Selon les dispositions applicables aux Enseignants-chercheurs universitaires</a:t>
            </a:r>
          </a:p>
          <a:p>
            <a:pPr lvl="1"/>
            <a:r>
              <a:rPr lang="fr-FR" sz="2200" dirty="0" smtClean="0">
                <a:latin typeface="Book Antiqua" panose="02040602050305030304" pitchFamily="18" charset="0"/>
              </a:rPr>
              <a:t>Remplacement possible au-delà d’un an</a:t>
            </a:r>
          </a:p>
          <a:p>
            <a:pPr lvl="1"/>
            <a:r>
              <a:rPr lang="fr-FR" sz="2200" dirty="0" smtClean="0">
                <a:latin typeface="Book Antiqua" panose="02040602050305030304" pitchFamily="18" charset="0"/>
              </a:rPr>
              <a:t>Quand pour convenances personnelles, maximum de deux ans, non renouvelables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 smtClean="0">
              <a:latin typeface="Book Antiqua" panose="02040602050305030304" pitchFamily="18" charset="0"/>
            </a:endParaRPr>
          </a:p>
          <a:p>
            <a:pPr lvl="1"/>
            <a:endParaRPr lang="fr-FR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lvl="1"/>
            <a:endParaRPr lang="fr-FR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48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535" y="393043"/>
            <a:ext cx="11534775" cy="57069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Congés :</a:t>
            </a:r>
          </a:p>
          <a:p>
            <a:endParaRPr lang="fr-FR" dirty="0" smtClean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  <p:sp>
        <p:nvSpPr>
          <p:cNvPr id="7" name="Espace réservé du contenu 3"/>
          <p:cNvSpPr txBox="1">
            <a:spLocks/>
          </p:cNvSpPr>
          <p:nvPr/>
        </p:nvSpPr>
        <p:spPr>
          <a:xfrm>
            <a:off x="190153" y="1111743"/>
            <a:ext cx="11784157" cy="4679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fr-FR" sz="2000" dirty="0" smtClean="0">
                <a:latin typeface="Book Antiqua" panose="02040602050305030304" pitchFamily="18" charset="0"/>
              </a:rPr>
              <a:t>Congés annuels identiques aux PH = 25 jours ouvrés</a:t>
            </a:r>
          </a:p>
          <a:p>
            <a:pPr marL="0" indent="0" algn="just">
              <a:lnSpc>
                <a:spcPts val="2200"/>
              </a:lnSpc>
              <a:buNone/>
            </a:pPr>
            <a:endParaRPr lang="fr-FR" sz="2000" dirty="0" smtClean="0">
              <a:latin typeface="Book Antiqua" panose="02040602050305030304" pitchFamily="18" charset="0"/>
            </a:endParaRPr>
          </a:p>
          <a:p>
            <a:pPr algn="just">
              <a:lnSpc>
                <a:spcPts val="2200"/>
              </a:lnSpc>
              <a:spcBef>
                <a:spcPts val="400"/>
              </a:spcBef>
            </a:pPr>
            <a:r>
              <a:rPr lang="fr-FR" sz="2000" dirty="0" smtClean="0">
                <a:latin typeface="Book Antiqua" panose="02040602050305030304" pitchFamily="18" charset="0"/>
              </a:rPr>
              <a:t>Avec en plus, autorisations d’absence de 6 semaines max/an :</a:t>
            </a:r>
          </a:p>
          <a:p>
            <a:pPr lvl="1" algn="just">
              <a:lnSpc>
                <a:spcPts val="2200"/>
              </a:lnSpc>
              <a:spcBef>
                <a:spcPts val="0"/>
              </a:spcBef>
            </a:pPr>
            <a:r>
              <a:rPr lang="fr-FR" sz="2000" dirty="0" smtClean="0">
                <a:latin typeface="Book Antiqua" panose="02040602050305030304" pitchFamily="18" charset="0"/>
              </a:rPr>
              <a:t>Accordées conjointement par le DG et le Doyen pour assister à des congrès et colloques scientifiques en France ou à l’étranger</a:t>
            </a:r>
          </a:p>
          <a:p>
            <a:pPr lvl="1" algn="just">
              <a:lnSpc>
                <a:spcPts val="2200"/>
              </a:lnSpc>
            </a:pPr>
            <a:r>
              <a:rPr lang="fr-FR" sz="2000" dirty="0" smtClean="0">
                <a:latin typeface="Book Antiqua" panose="02040602050305030304" pitchFamily="18" charset="0"/>
              </a:rPr>
              <a:t>2 des 6 semaines sont accordées pour :</a:t>
            </a:r>
          </a:p>
          <a:p>
            <a:pPr marL="1077913" lvl="2" indent="-180975" algn="just">
              <a:lnSpc>
                <a:spcPts val="2200"/>
              </a:lnSpc>
            </a:pPr>
            <a:r>
              <a:rPr lang="fr-FR" dirty="0" smtClean="0">
                <a:latin typeface="Book Antiqua" panose="02040602050305030304" pitchFamily="18" charset="0"/>
              </a:rPr>
              <a:t>Préparation d’enseignements et travaux de recherche sous réserve des nécessités de </a:t>
            </a:r>
            <a:r>
              <a:rPr lang="fr-FR" dirty="0" smtClean="0">
                <a:latin typeface="Book Antiqua" panose="02040602050305030304" pitchFamily="18" charset="0"/>
              </a:rPr>
              <a:t>service</a:t>
            </a:r>
          </a:p>
          <a:p>
            <a:pPr marL="1077913" lvl="2" indent="-180975" algn="just">
              <a:lnSpc>
                <a:spcPts val="2200"/>
              </a:lnSpc>
            </a:pPr>
            <a:endParaRPr lang="fr-FR" dirty="0" smtClean="0">
              <a:latin typeface="Book Antiqua" panose="02040602050305030304" pitchFamily="18" charset="0"/>
            </a:endParaRPr>
          </a:p>
          <a:p>
            <a:pPr algn="just">
              <a:lnSpc>
                <a:spcPts val="2200"/>
              </a:lnSpc>
              <a:spcBef>
                <a:spcPts val="400"/>
              </a:spcBef>
            </a:pPr>
            <a:r>
              <a:rPr lang="fr-FR" sz="2000" dirty="0" smtClean="0">
                <a:latin typeface="Book Antiqua" panose="02040602050305030304" pitchFamily="18" charset="0"/>
              </a:rPr>
              <a:t>Autorisations spéciales d’absence (pour tous les HU) :</a:t>
            </a:r>
          </a:p>
          <a:p>
            <a:pPr lvl="1" algn="just">
              <a:lnSpc>
                <a:spcPts val="2200"/>
              </a:lnSpc>
              <a:spcBef>
                <a:spcPts val="0"/>
              </a:spcBef>
            </a:pPr>
            <a:r>
              <a:rPr lang="fr-FR" sz="2000" dirty="0" smtClean="0">
                <a:latin typeface="Book Antiqua" panose="02040602050305030304" pitchFamily="18" charset="0"/>
              </a:rPr>
              <a:t>Pour son mariage ou pacte civil de solidarité (5 jours ouvrables)</a:t>
            </a:r>
          </a:p>
          <a:p>
            <a:pPr lvl="1" algn="just">
              <a:lnSpc>
                <a:spcPts val="2200"/>
              </a:lnSpc>
            </a:pPr>
            <a:r>
              <a:rPr lang="fr-FR" sz="2000" dirty="0" smtClean="0">
                <a:latin typeface="Book Antiqua" panose="02040602050305030304" pitchFamily="18" charset="0"/>
              </a:rPr>
              <a:t>Pour le mariage d’un enfant (1 jour ouvrable)</a:t>
            </a:r>
          </a:p>
          <a:p>
            <a:pPr lvl="1" algn="just">
              <a:lnSpc>
                <a:spcPts val="2200"/>
              </a:lnSpc>
            </a:pPr>
            <a:r>
              <a:rPr lang="fr-FR" sz="2000" dirty="0" smtClean="0">
                <a:latin typeface="Book Antiqua" panose="02040602050305030304" pitchFamily="18" charset="0"/>
              </a:rPr>
              <a:t>Pour décès ou maladie très grave du conjoint, du père, de la mère ou de l’enfant (3 j. ouvrables)</a:t>
            </a:r>
          </a:p>
          <a:p>
            <a:pPr marL="457200" lvl="1" indent="0" algn="just">
              <a:lnSpc>
                <a:spcPts val="2200"/>
              </a:lnSpc>
              <a:buNone/>
            </a:pPr>
            <a:endParaRPr lang="fr-FR" sz="20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99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61" y="759627"/>
            <a:ext cx="11534775" cy="4926278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Congé parental :</a:t>
            </a:r>
          </a:p>
          <a:p>
            <a:pPr lvl="1"/>
            <a:r>
              <a:rPr lang="fr-FR" sz="2000" dirty="0" smtClean="0">
                <a:latin typeface="Book Antiqua" panose="02040602050305030304" pitchFamily="18" charset="0"/>
              </a:rPr>
              <a:t>3 ans maximum par période de 6 mois</a:t>
            </a:r>
          </a:p>
          <a:p>
            <a:pPr lvl="1"/>
            <a:r>
              <a:rPr lang="fr-FR" sz="2000" dirty="0" smtClean="0">
                <a:latin typeface="Book Antiqua" panose="02040602050305030304" pitchFamily="18" charset="0"/>
              </a:rPr>
              <a:t>Demande à faire 1 mois avant,</a:t>
            </a:r>
          </a:p>
          <a:p>
            <a:pPr lvl="1"/>
            <a:r>
              <a:rPr lang="fr-FR" sz="2000" dirty="0" smtClean="0">
                <a:latin typeface="Book Antiqua" panose="02040602050305030304" pitchFamily="18" charset="0"/>
              </a:rPr>
              <a:t>Non rémunéré</a:t>
            </a:r>
          </a:p>
          <a:p>
            <a:pPr lvl="1"/>
            <a:r>
              <a:rPr lang="fr-FR" sz="2000" dirty="0" smtClean="0">
                <a:latin typeface="Book Antiqua" panose="02040602050305030304" pitchFamily="18" charset="0"/>
              </a:rPr>
              <a:t>Réintégration de plein droit, en surnombre la cas échéant pour les CCU-AH</a:t>
            </a:r>
          </a:p>
          <a:p>
            <a:pPr lvl="1"/>
            <a:r>
              <a:rPr lang="fr-FR" sz="2000" dirty="0" smtClean="0">
                <a:latin typeface="Book Antiqua" panose="02040602050305030304" pitchFamily="18" charset="0"/>
              </a:rPr>
              <a:t>Choix de l’UFR et du CHU de la façon de comptabiliser ce qui est considéré comme du </a:t>
            </a:r>
            <a:r>
              <a:rPr lang="fr-FR" sz="2000" dirty="0" err="1" smtClean="0">
                <a:latin typeface="Book Antiqua" panose="02040602050305030304" pitchFamily="18" charset="0"/>
              </a:rPr>
              <a:t>trvail</a:t>
            </a:r>
            <a:r>
              <a:rPr lang="fr-FR" sz="2000" dirty="0" smtClean="0">
                <a:latin typeface="Book Antiqua" panose="02040602050305030304" pitchFamily="18" charset="0"/>
              </a:rPr>
              <a:t> effectif.</a:t>
            </a:r>
          </a:p>
          <a:p>
            <a:pPr lvl="1"/>
            <a:endParaRPr lang="fr-FR" sz="2000" dirty="0">
              <a:latin typeface="Book Antiqua" panose="02040602050305030304" pitchFamily="18" charset="0"/>
            </a:endParaRPr>
          </a:p>
          <a:p>
            <a:r>
              <a:rPr lang="fr-FR" sz="2400" dirty="0">
                <a:solidFill>
                  <a:srgbClr val="C00000"/>
                </a:solidFill>
                <a:latin typeface="Book Antiqua" panose="02040602050305030304" pitchFamily="18" charset="0"/>
              </a:rPr>
              <a:t>Congé de présence </a:t>
            </a:r>
            <a:r>
              <a:rPr lang="fr-FR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parentale :</a:t>
            </a:r>
            <a:endParaRPr lang="fr-FR" sz="2400" dirty="0" smtClean="0">
              <a:latin typeface="Book Antiqua" panose="02040602050305030304" pitchFamily="18" charset="0"/>
            </a:endParaRPr>
          </a:p>
          <a:p>
            <a:pPr lvl="1"/>
            <a:r>
              <a:rPr lang="fr-FR" sz="2000" dirty="0" smtClean="0">
                <a:latin typeface="Book Antiqua" panose="02040602050305030304" pitchFamily="18" charset="0"/>
              </a:rPr>
              <a:t>De droit pour la maladie, le handicap ou l’accident d’un enfant à charge</a:t>
            </a:r>
          </a:p>
          <a:p>
            <a:pPr lvl="1"/>
            <a:r>
              <a:rPr lang="fr-FR" sz="2000" dirty="0" smtClean="0">
                <a:latin typeface="Book Antiqua" panose="02040602050305030304" pitchFamily="18" charset="0"/>
              </a:rPr>
              <a:t>Reste affecté dans son emploi</a:t>
            </a:r>
          </a:p>
          <a:p>
            <a:pPr lvl="1"/>
            <a:r>
              <a:rPr lang="fr-FR" sz="2000" dirty="0" smtClean="0">
                <a:latin typeface="Book Antiqua" panose="02040602050305030304" pitchFamily="18" charset="0"/>
              </a:rPr>
              <a:t>Max de 310 jours ouvrés sur 36 mois, fractionnement possible,</a:t>
            </a:r>
          </a:p>
          <a:p>
            <a:pPr lvl="1"/>
            <a:r>
              <a:rPr lang="fr-FR" sz="2000" dirty="0" smtClean="0">
                <a:latin typeface="Book Antiqua" panose="02040602050305030304" pitchFamily="18" charset="0"/>
              </a:rPr>
              <a:t>Non rémunéré mais allocation journalière de présence parentale,</a:t>
            </a:r>
          </a:p>
          <a:p>
            <a:pPr lvl="1"/>
            <a:r>
              <a:rPr lang="fr-FR" sz="2000" dirty="0" smtClean="0">
                <a:latin typeface="Book Antiqua" panose="02040602050305030304" pitchFamily="18" charset="0"/>
              </a:rPr>
              <a:t>Considérés comme activité (retraite, avancement, promotion, congés)</a:t>
            </a:r>
          </a:p>
          <a:p>
            <a:pPr lvl="1"/>
            <a:endParaRPr lang="fr-FR" sz="2000" dirty="0" smtClean="0">
              <a:latin typeface="Book Antiqua" panose="02040602050305030304" pitchFamily="18" charset="0"/>
            </a:endParaRPr>
          </a:p>
          <a:p>
            <a:pPr lvl="1"/>
            <a:endParaRPr lang="fr-FR" sz="2000" dirty="0" smtClean="0">
              <a:latin typeface="Book Antiqua" panose="02040602050305030304" pitchFamily="18" charset="0"/>
            </a:endParaRPr>
          </a:p>
          <a:p>
            <a:pPr lvl="1"/>
            <a:endParaRPr lang="fr-FR" sz="2000" dirty="0" smtClean="0">
              <a:latin typeface="Book Antiqua" panose="02040602050305030304" pitchFamily="18" charset="0"/>
            </a:endParaRPr>
          </a:p>
          <a:p>
            <a:endParaRPr lang="fr-FR" sz="2400" dirty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Collège d'Hématologie, février 2022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64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435" y="658290"/>
            <a:ext cx="11677130" cy="553469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Congé de solidarité familiale </a:t>
            </a:r>
            <a:r>
              <a:rPr lang="fr-FR" dirty="0" smtClean="0">
                <a:latin typeface="Book Antiqua" panose="02040602050305030304" pitchFamily="18" charset="0"/>
              </a:rPr>
              <a:t>:</a:t>
            </a:r>
            <a:endParaRPr lang="fr-FR" sz="2400" dirty="0" smtClean="0">
              <a:latin typeface="Book Antiqua" panose="02040602050305030304" pitchFamily="18" charset="0"/>
            </a:endParaRP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Personne accompagnée doit être un ascendant, descendant, fratrie ou personne vivant au domicile</a:t>
            </a:r>
          </a:p>
          <a:p>
            <a:pPr marL="457200" lvl="1" indent="0">
              <a:buNone/>
            </a:pPr>
            <a:endParaRPr lang="fr-FR" dirty="0" smtClean="0">
              <a:latin typeface="Book Antiqua" panose="02040602050305030304" pitchFamily="18" charset="0"/>
            </a:endParaRP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Congé accordé sous les formats suivants :</a:t>
            </a:r>
          </a:p>
          <a:p>
            <a:pPr lvl="2"/>
            <a:r>
              <a:rPr lang="fr-FR" sz="1800" dirty="0" smtClean="0">
                <a:latin typeface="Book Antiqua" panose="02040602050305030304" pitchFamily="18" charset="0"/>
              </a:rPr>
              <a:t>Période continue de 3 mois renouvelable 1 fois </a:t>
            </a:r>
          </a:p>
          <a:p>
            <a:pPr lvl="2"/>
            <a:r>
              <a:rPr lang="fr-FR" sz="1800" dirty="0" smtClean="0">
                <a:latin typeface="Book Antiqua" panose="02040602050305030304" pitchFamily="18" charset="0"/>
              </a:rPr>
              <a:t>Périodes fractionnées d ’au moins 7 jours consécutifs, durée cumulée inférieure à 6 mois</a:t>
            </a:r>
          </a:p>
          <a:p>
            <a:pPr lvl="2"/>
            <a:r>
              <a:rPr lang="fr-FR" sz="1800" dirty="0" smtClean="0">
                <a:latin typeface="Book Antiqua" panose="02040602050305030304" pitchFamily="18" charset="0"/>
              </a:rPr>
              <a:t>Temps partiel : 50, 60, 70 ou 80% pour 3 mois, renouvelable un fois</a:t>
            </a:r>
          </a:p>
          <a:p>
            <a:pPr lvl="2"/>
            <a:endParaRPr lang="fr-FR" sz="1800" dirty="0">
              <a:latin typeface="Book Antiqua" panose="02040602050305030304" pitchFamily="18" charset="0"/>
            </a:endParaRP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Congé considéré comme du service effectif</a:t>
            </a:r>
          </a:p>
          <a:p>
            <a:pPr marL="457200" lvl="1" indent="0">
              <a:buNone/>
            </a:pPr>
            <a:endParaRPr lang="fr-FR" dirty="0" smtClean="0">
              <a:latin typeface="Book Antiqua" panose="02040602050305030304" pitchFamily="18" charset="0"/>
            </a:endParaRPr>
          </a:p>
          <a:p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Congé de proche aidant :</a:t>
            </a: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Pour perte d’autonomie ou handicap grave d’un proche </a:t>
            </a: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Durée 3 mois maximum, renouvelable au max 1 an sur la carrière, fractionnable</a:t>
            </a: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Non rémunéré, allocation journalière,</a:t>
            </a: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Conserve son emploi</a:t>
            </a:r>
          </a:p>
          <a:p>
            <a:pPr lvl="1"/>
            <a:endParaRPr lang="fr-FR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dirty="0" smtClean="0">
              <a:latin typeface="Book Antiqua" panose="02040602050305030304" pitchFamily="18" charset="0"/>
            </a:endParaRPr>
          </a:p>
          <a:p>
            <a:endParaRPr lang="fr-FR" dirty="0" smtClean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Collège d'Hématologie, février 2022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95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0050" y="1152404"/>
            <a:ext cx="11534775" cy="4539736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Temps partiel de droit :</a:t>
            </a:r>
          </a:p>
          <a:p>
            <a:pPr lvl="1"/>
            <a:r>
              <a:rPr lang="fr-FR" sz="2000" dirty="0" smtClean="0">
                <a:latin typeface="Book Antiqua" panose="02040602050305030304" pitchFamily="18" charset="0"/>
              </a:rPr>
              <a:t>De plein droit quand activité depuis 1 an à temps complet ou équivalent, à l’occasion de la naissance ou l’adoption d’un enfant, jusqu’à 3ans</a:t>
            </a:r>
          </a:p>
          <a:p>
            <a:pPr lvl="1"/>
            <a:r>
              <a:rPr lang="fr-FR" sz="2000" dirty="0" smtClean="0">
                <a:latin typeface="Book Antiqua" panose="02040602050305030304" pitchFamily="18" charset="0"/>
              </a:rPr>
              <a:t>Pour donner des soins à un conjoint, pacs, concubin, enfant à charge ou ascendant handicapé</a:t>
            </a:r>
            <a:endParaRPr lang="fr-FR" sz="2800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Mi-temps thérapeutique :</a:t>
            </a: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Ouvert aux CCA,</a:t>
            </a: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Perçoit la totalité de ses revenus U et H et les primes</a:t>
            </a:r>
          </a:p>
          <a:p>
            <a:endParaRPr lang="fr-FR" dirty="0" smtClean="0">
              <a:latin typeface="Book Antiqua" panose="02040602050305030304" pitchFamily="18" charset="0"/>
            </a:endParaRPr>
          </a:p>
          <a:p>
            <a:endParaRPr lang="fr-FR" dirty="0" smtClean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Collège d'Hématologie, février 2022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83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19" y="369598"/>
            <a:ext cx="11754196" cy="579013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Emoluments : </a:t>
            </a:r>
            <a:endParaRPr lang="fr-FR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fr-FR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fr-FR" sz="2200" dirty="0" smtClean="0">
                <a:latin typeface="Book Antiqua" panose="02040602050305030304" pitchFamily="18" charset="0"/>
              </a:rPr>
              <a:t>décrets </a:t>
            </a:r>
            <a:r>
              <a:rPr lang="fr-FR" sz="2200" dirty="0">
                <a:latin typeface="Book Antiqua" panose="02040602050305030304" pitchFamily="18" charset="0"/>
              </a:rPr>
              <a:t>2021-1643 du 13 décembre 2021 et 2021-1655 du 15 décembre 2021 ne concernent que le versant </a:t>
            </a:r>
            <a:r>
              <a:rPr lang="fr-FR" sz="2200" b="1" dirty="0">
                <a:latin typeface="Book Antiqua" panose="02040602050305030304" pitchFamily="18" charset="0"/>
              </a:rPr>
              <a:t>hospitalier</a:t>
            </a:r>
            <a:r>
              <a:rPr lang="fr-FR" sz="2200" dirty="0">
                <a:latin typeface="Book Antiqua" panose="02040602050305030304" pitchFamily="18" charset="0"/>
              </a:rPr>
              <a:t> des HU</a:t>
            </a:r>
            <a:r>
              <a:rPr lang="fr-FR" sz="2200" dirty="0" smtClean="0">
                <a:latin typeface="Book Antiqua" panose="02040602050305030304" pitchFamily="18" charset="0"/>
              </a:rPr>
              <a:t>.</a:t>
            </a:r>
          </a:p>
          <a:p>
            <a:pPr lvl="1" algn="just">
              <a:spcBef>
                <a:spcPts val="600"/>
              </a:spcBef>
            </a:pPr>
            <a:endParaRPr lang="fr-FR" sz="2200" dirty="0">
              <a:latin typeface="Book Antiqua" panose="0204060205030503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fr-FR" sz="2200" dirty="0" smtClean="0">
                <a:latin typeface="Book Antiqua" panose="02040602050305030304" pitchFamily="18" charset="0"/>
              </a:rPr>
              <a:t>Suppression des deux premiers échelons de la grille des MCU-PH. Les MCU-PH « avant 3 ans », « après 3ans » et « après 6 ans » sont reclassés au 1</a:t>
            </a:r>
            <a:r>
              <a:rPr lang="fr-FR" sz="2200" baseline="30000" dirty="0" smtClean="0">
                <a:latin typeface="Book Antiqua" panose="02040602050305030304" pitchFamily="18" charset="0"/>
              </a:rPr>
              <a:t>er</a:t>
            </a:r>
            <a:r>
              <a:rPr lang="fr-FR" sz="2200" dirty="0" smtClean="0">
                <a:latin typeface="Book Antiqua" panose="02040602050305030304" pitchFamily="18" charset="0"/>
              </a:rPr>
              <a:t> échelon de la nouvelle grille. Ancienneté reprise pour ceux « après 6 ans ».</a:t>
            </a:r>
          </a:p>
          <a:p>
            <a:pPr lvl="1" algn="just">
              <a:spcBef>
                <a:spcPts val="600"/>
              </a:spcBef>
            </a:pPr>
            <a:r>
              <a:rPr lang="fr-FR" sz="2200" dirty="0" smtClean="0">
                <a:latin typeface="Book Antiqua" panose="02040602050305030304" pitchFamily="18" charset="0"/>
              </a:rPr>
              <a:t>Suppression du premier échelon de la grille de PU-PH. Les </a:t>
            </a:r>
            <a:r>
              <a:rPr lang="fr-FR" sz="2200" dirty="0">
                <a:latin typeface="Book Antiqua" panose="02040602050305030304" pitchFamily="18" charset="0"/>
              </a:rPr>
              <a:t>PU-PH « avant 3 ans », « après 3ans » </a:t>
            </a:r>
            <a:r>
              <a:rPr lang="fr-FR" sz="2200" dirty="0" smtClean="0">
                <a:latin typeface="Book Antiqua" panose="02040602050305030304" pitchFamily="18" charset="0"/>
              </a:rPr>
              <a:t>sont reclassés au 1</a:t>
            </a:r>
            <a:r>
              <a:rPr lang="fr-FR" sz="2200" baseline="30000" dirty="0" smtClean="0">
                <a:latin typeface="Book Antiqua" panose="02040602050305030304" pitchFamily="18" charset="0"/>
              </a:rPr>
              <a:t>er</a:t>
            </a:r>
            <a:r>
              <a:rPr lang="fr-FR" sz="2200" dirty="0" smtClean="0">
                <a:latin typeface="Book Antiqua" panose="02040602050305030304" pitchFamily="18" charset="0"/>
              </a:rPr>
              <a:t> </a:t>
            </a:r>
            <a:r>
              <a:rPr lang="fr-FR" sz="2200" dirty="0">
                <a:latin typeface="Book Antiqua" panose="02040602050305030304" pitchFamily="18" charset="0"/>
              </a:rPr>
              <a:t>é</a:t>
            </a:r>
            <a:r>
              <a:rPr lang="fr-FR" sz="2200" dirty="0" smtClean="0">
                <a:latin typeface="Book Antiqua" panose="02040602050305030304" pitchFamily="18" charset="0"/>
              </a:rPr>
              <a:t>chelon de la nouvelle grille. Ancienneté reprise pour ceux « après 3 ans »</a:t>
            </a:r>
          </a:p>
          <a:p>
            <a:pPr lvl="1" algn="just">
              <a:spcBef>
                <a:spcPts val="600"/>
              </a:spcBef>
            </a:pPr>
            <a:r>
              <a:rPr lang="fr-FR" sz="2200" dirty="0" smtClean="0">
                <a:latin typeface="Book Antiqua" panose="02040602050305030304" pitchFamily="18" charset="0"/>
              </a:rPr>
              <a:t>Les MCU-PH reclassés aux échelons 2 à 7 et les PU-PH reclassés aux échelons 2 à 5, l’ancienneté acquise avant le 01 01 2022 est conservée.</a:t>
            </a:r>
          </a:p>
          <a:p>
            <a:pPr lvl="1" algn="just">
              <a:spcBef>
                <a:spcPts val="600"/>
              </a:spcBef>
            </a:pPr>
            <a:r>
              <a:rPr lang="fr-FR" sz="2200" dirty="0" smtClean="0">
                <a:latin typeface="Book Antiqua" panose="02040602050305030304" pitchFamily="18" charset="0"/>
              </a:rPr>
              <a:t>Pour le reclassement aux derniers échelons : prise en compte de l’ancienneté</a:t>
            </a:r>
          </a:p>
          <a:p>
            <a:pPr lvl="2" algn="just">
              <a:spcBef>
                <a:spcPts val="600"/>
              </a:spcBef>
            </a:pPr>
            <a:r>
              <a:rPr lang="fr-FR" dirty="0" smtClean="0">
                <a:latin typeface="Book Antiqua" panose="02040602050305030304" pitchFamily="18" charset="0"/>
              </a:rPr>
              <a:t>Au-delà de 3 ans pour l’échelon 6 et au-delà de 6 ans pour l’</a:t>
            </a:r>
            <a:r>
              <a:rPr lang="fr-FR" dirty="0">
                <a:latin typeface="Book Antiqua" panose="02040602050305030304" pitchFamily="18" charset="0"/>
              </a:rPr>
              <a:t>é</a:t>
            </a:r>
            <a:r>
              <a:rPr lang="fr-FR" dirty="0" smtClean="0">
                <a:latin typeface="Book Antiqua" panose="02040602050305030304" pitchFamily="18" charset="0"/>
              </a:rPr>
              <a:t>chelon 7 pour les MCU-PH</a:t>
            </a:r>
          </a:p>
          <a:p>
            <a:pPr lvl="2" algn="just">
              <a:spcBef>
                <a:spcPts val="600"/>
              </a:spcBef>
            </a:pPr>
            <a:r>
              <a:rPr lang="fr-FR" dirty="0" smtClean="0">
                <a:latin typeface="Book Antiqua" panose="02040602050305030304" pitchFamily="18" charset="0"/>
              </a:rPr>
              <a:t>Au-delà de 3 ans pour l’</a:t>
            </a:r>
            <a:r>
              <a:rPr lang="fr-FR" dirty="0">
                <a:latin typeface="Book Antiqua" panose="02040602050305030304" pitchFamily="18" charset="0"/>
              </a:rPr>
              <a:t>é</a:t>
            </a:r>
            <a:r>
              <a:rPr lang="fr-FR" dirty="0" smtClean="0">
                <a:latin typeface="Book Antiqua" panose="02040602050305030304" pitchFamily="18" charset="0"/>
              </a:rPr>
              <a:t>chelon 5 pour les PU-PH</a:t>
            </a:r>
          </a:p>
          <a:p>
            <a:pPr marL="457200" lvl="1" indent="0" algn="just">
              <a:spcBef>
                <a:spcPts val="600"/>
              </a:spcBef>
              <a:buNone/>
            </a:pPr>
            <a:endParaRPr lang="fr-FR" dirty="0" smtClean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38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12638" t="15011" r="12958" b="19359"/>
          <a:stretch/>
        </p:blipFill>
        <p:spPr>
          <a:xfrm>
            <a:off x="146727" y="157942"/>
            <a:ext cx="11842585" cy="628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77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5" y="249380"/>
            <a:ext cx="12079973" cy="611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19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9136" y="485976"/>
            <a:ext cx="11754196" cy="4551537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Salaires CCA/AHU : </a:t>
            </a:r>
          </a:p>
          <a:p>
            <a:pPr lvl="1" algn="just">
              <a:spcBef>
                <a:spcPts val="600"/>
              </a:spcBef>
            </a:pPr>
            <a:endParaRPr lang="fr-FR" sz="2200" dirty="0" smtClean="0">
              <a:latin typeface="Book Antiqua" panose="0204060205030503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fr-FR" dirty="0" smtClean="0">
                <a:latin typeface="Book Antiqua" panose="02040602050305030304" pitchFamily="18" charset="0"/>
              </a:rPr>
              <a:t>La part hospitalière a été augmentée il y a </a:t>
            </a:r>
            <a:r>
              <a:rPr lang="fr-FR" dirty="0" smtClean="0">
                <a:latin typeface="Book Antiqua" panose="02040602050305030304" pitchFamily="18" charset="0"/>
              </a:rPr>
              <a:t>quelques</a:t>
            </a:r>
            <a:r>
              <a:rPr lang="fr-FR" dirty="0" smtClean="0">
                <a:latin typeface="Book Antiqua" panose="02040602050305030304" pitchFamily="18" charset="0"/>
              </a:rPr>
              <a:t> </a:t>
            </a:r>
            <a:r>
              <a:rPr lang="fr-FR" dirty="0" smtClean="0">
                <a:latin typeface="Book Antiqua" panose="02040602050305030304" pitchFamily="18" charset="0"/>
              </a:rPr>
              <a:t>années</a:t>
            </a:r>
          </a:p>
          <a:p>
            <a:pPr lvl="1" algn="just">
              <a:spcBef>
                <a:spcPts val="600"/>
              </a:spcBef>
            </a:pPr>
            <a:endParaRPr lang="fr-FR" dirty="0" smtClean="0">
              <a:latin typeface="Book Antiqua" panose="02040602050305030304" pitchFamily="18" charset="0"/>
            </a:endParaRPr>
          </a:p>
          <a:p>
            <a:pPr lvl="1" algn="just">
              <a:spcBef>
                <a:spcPts val="600"/>
              </a:spcBef>
            </a:pPr>
            <a:r>
              <a:rPr lang="fr-FR" dirty="0" smtClean="0">
                <a:latin typeface="Book Antiqua" panose="02040602050305030304" pitchFamily="18" charset="0"/>
              </a:rPr>
              <a:t>La part universitaire enfin mise à niveau : </a:t>
            </a:r>
          </a:p>
          <a:p>
            <a:pPr lvl="2" algn="just">
              <a:spcBef>
                <a:spcPts val="600"/>
              </a:spcBef>
            </a:pPr>
            <a:r>
              <a:rPr lang="fr-FR" sz="2400" dirty="0" smtClean="0">
                <a:latin typeface="Book Antiqua" panose="02040602050305030304" pitchFamily="18" charset="0"/>
              </a:rPr>
              <a:t>Années 1 et 2 : 1409,68 € brut mensuels  (1392, 91€) </a:t>
            </a:r>
          </a:p>
          <a:p>
            <a:pPr lvl="2" algn="just">
              <a:spcBef>
                <a:spcPts val="600"/>
              </a:spcBef>
            </a:pPr>
            <a:r>
              <a:rPr lang="fr-FR" sz="2400" dirty="0" smtClean="0">
                <a:latin typeface="Book Antiqua" panose="02040602050305030304" pitchFamily="18" charset="0"/>
              </a:rPr>
              <a:t>Années 3 et 4 : 1641,56 €  brut mensuels (1622, 02€</a:t>
            </a:r>
            <a:r>
              <a:rPr lang="fr-FR" sz="2400" dirty="0" smtClean="0">
                <a:latin typeface="Book Antiqua" panose="02040602050305030304" pitchFamily="18" charset="0"/>
              </a:rPr>
              <a:t>)</a:t>
            </a:r>
          </a:p>
          <a:p>
            <a:pPr lvl="2" algn="just">
              <a:spcBef>
                <a:spcPts val="600"/>
              </a:spcBef>
            </a:pPr>
            <a:endParaRPr lang="fr-FR" sz="2400" dirty="0" smtClean="0">
              <a:latin typeface="Book Antiqua" panose="0204060205030503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Titre ancien CCA : </a:t>
            </a:r>
          </a:p>
          <a:p>
            <a:pPr lvl="1" algn="just">
              <a:spcBef>
                <a:spcPts val="600"/>
              </a:spcBef>
            </a:pPr>
            <a:r>
              <a:rPr lang="fr-FR" dirty="0" smtClean="0">
                <a:latin typeface="Book Antiqua" panose="02040602050305030304" pitchFamily="18" charset="0"/>
              </a:rPr>
              <a:t>Deux ans d’activité </a:t>
            </a:r>
            <a:r>
              <a:rPr lang="fr-FR" b="1" dirty="0" smtClean="0">
                <a:latin typeface="Book Antiqua" panose="02040602050305030304" pitchFamily="18" charset="0"/>
              </a:rPr>
              <a:t>mais</a:t>
            </a:r>
            <a:r>
              <a:rPr lang="fr-FR" dirty="0" smtClean="0">
                <a:latin typeface="Book Antiqua" panose="02040602050305030304" pitchFamily="18" charset="0"/>
              </a:rPr>
              <a:t> congés de maternité, paternité, adoption, maladie (&lt;30 j)  sont intégrés</a:t>
            </a:r>
          </a:p>
          <a:p>
            <a:pPr lvl="1" algn="just">
              <a:spcBef>
                <a:spcPts val="600"/>
              </a:spcBef>
            </a:pPr>
            <a:r>
              <a:rPr lang="fr-FR" dirty="0" smtClean="0">
                <a:latin typeface="Book Antiqua" panose="02040602050305030304" pitchFamily="18" charset="0"/>
              </a:rPr>
              <a:t>Surnombre possible</a:t>
            </a:r>
          </a:p>
          <a:p>
            <a:pPr lvl="1" algn="just">
              <a:spcBef>
                <a:spcPts val="600"/>
              </a:spcBef>
            </a:pPr>
            <a:r>
              <a:rPr lang="fr-FR" dirty="0" smtClean="0">
                <a:latin typeface="Book Antiqua" panose="02040602050305030304" pitchFamily="18" charset="0"/>
              </a:rPr>
              <a:t>Même disposition pour les Med Généralistes</a:t>
            </a:r>
            <a:endParaRPr lang="fr-FR" dirty="0" smtClean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51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1531" y="222223"/>
            <a:ext cx="11728938" cy="6134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b="1" dirty="0">
                <a:solidFill>
                  <a:srgbClr val="C00000"/>
                </a:solidFill>
                <a:latin typeface="Book Antiqua" panose="02040602050305030304" pitchFamily="18" charset="0"/>
              </a:rPr>
              <a:t>9h30 : </a:t>
            </a:r>
            <a:r>
              <a:rPr lang="fr-FR" sz="1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accueil</a:t>
            </a:r>
            <a:endParaRPr lang="fr-FR" sz="16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1600" dirty="0">
                <a:latin typeface="Book Antiqua" panose="02040602050305030304" pitchFamily="18" charset="0"/>
              </a:rPr>
              <a:t>10h – 10h30 : Effet de la réforme de la première année des études de santé	</a:t>
            </a:r>
            <a:r>
              <a:rPr lang="fr-FR" sz="1600" dirty="0" smtClean="0">
                <a:latin typeface="Book Antiqua" panose="02040602050305030304" pitchFamily="18" charset="0"/>
              </a:rPr>
              <a:t>	</a:t>
            </a:r>
            <a:r>
              <a:rPr lang="fr-FR" sz="1600" i="1" dirty="0" smtClean="0">
                <a:latin typeface="Book Antiqua" panose="02040602050305030304" pitchFamily="18" charset="0"/>
              </a:rPr>
              <a:t>Ivan </a:t>
            </a:r>
            <a:r>
              <a:rPr lang="fr-FR" sz="1600" i="1" dirty="0">
                <a:latin typeface="Book Antiqua" panose="02040602050305030304" pitchFamily="18" charset="0"/>
              </a:rPr>
              <a:t>SLOMA</a:t>
            </a:r>
          </a:p>
          <a:p>
            <a:pPr marL="0" indent="0">
              <a:buNone/>
            </a:pPr>
            <a:r>
              <a:rPr lang="fr-FR" sz="1600" dirty="0">
                <a:latin typeface="Book Antiqua" panose="02040602050305030304" pitchFamily="18" charset="0"/>
              </a:rPr>
              <a:t>10h30-11h30 : Réforme du 2</a:t>
            </a:r>
            <a:r>
              <a:rPr lang="fr-FR" sz="1600" baseline="30000" dirty="0">
                <a:latin typeface="Book Antiqua" panose="02040602050305030304" pitchFamily="18" charset="0"/>
              </a:rPr>
              <a:t>e</a:t>
            </a:r>
            <a:r>
              <a:rPr lang="fr-FR" sz="1600" dirty="0">
                <a:latin typeface="Book Antiqua" panose="02040602050305030304" pitchFamily="18" charset="0"/>
              </a:rPr>
              <a:t> cycle</a:t>
            </a:r>
          </a:p>
          <a:p>
            <a:pPr marL="0" indent="0">
              <a:buNone/>
            </a:pPr>
            <a:r>
              <a:rPr lang="fr-FR" sz="1600" dirty="0">
                <a:latin typeface="Book Antiqua" panose="02040602050305030304" pitchFamily="18" charset="0"/>
              </a:rPr>
              <a:t>	</a:t>
            </a:r>
            <a:r>
              <a:rPr lang="fr-FR" sz="1600" dirty="0" smtClean="0">
                <a:latin typeface="Book Antiqua" panose="02040602050305030304" pitchFamily="18" charset="0"/>
              </a:rPr>
              <a:t>	Référentiel </a:t>
            </a:r>
            <a:r>
              <a:rPr lang="fr-FR" sz="1600" dirty="0">
                <a:latin typeface="Book Antiqua" panose="02040602050305030304" pitchFamily="18" charset="0"/>
              </a:rPr>
              <a:t>du 2</a:t>
            </a:r>
            <a:r>
              <a:rPr lang="fr-FR" sz="1600" baseline="30000" dirty="0">
                <a:latin typeface="Book Antiqua" panose="02040602050305030304" pitchFamily="18" charset="0"/>
              </a:rPr>
              <a:t>e</a:t>
            </a:r>
            <a:r>
              <a:rPr lang="fr-FR" sz="1600" dirty="0">
                <a:latin typeface="Book Antiqua" panose="02040602050305030304" pitchFamily="18" charset="0"/>
              </a:rPr>
              <a:t> cycle				</a:t>
            </a:r>
            <a:r>
              <a:rPr lang="fr-FR" sz="1600" dirty="0" smtClean="0">
                <a:latin typeface="Book Antiqua" panose="02040602050305030304" pitchFamily="18" charset="0"/>
              </a:rPr>
              <a:t>	</a:t>
            </a:r>
            <a:r>
              <a:rPr lang="fr-FR" sz="1600" i="1" dirty="0" smtClean="0">
                <a:latin typeface="Book Antiqua" panose="02040602050305030304" pitchFamily="18" charset="0"/>
              </a:rPr>
              <a:t>Loïc </a:t>
            </a:r>
            <a:r>
              <a:rPr lang="fr-FR" sz="1600" i="1" dirty="0">
                <a:latin typeface="Book Antiqua" panose="02040602050305030304" pitchFamily="18" charset="0"/>
              </a:rPr>
              <a:t>Garçon</a:t>
            </a:r>
          </a:p>
          <a:p>
            <a:pPr marL="0" indent="0">
              <a:buNone/>
            </a:pPr>
            <a:r>
              <a:rPr lang="fr-FR" sz="1600" dirty="0">
                <a:latin typeface="Book Antiqua" panose="02040602050305030304" pitchFamily="18" charset="0"/>
              </a:rPr>
              <a:t>	</a:t>
            </a:r>
            <a:r>
              <a:rPr lang="fr-FR" sz="1600" dirty="0" smtClean="0">
                <a:latin typeface="Book Antiqua" panose="02040602050305030304" pitchFamily="18" charset="0"/>
              </a:rPr>
              <a:t>	Fiches </a:t>
            </a:r>
            <a:r>
              <a:rPr lang="fr-FR" sz="1600" dirty="0">
                <a:latin typeface="Book Antiqua" panose="02040602050305030304" pitchFamily="18" charset="0"/>
              </a:rPr>
              <a:t>LISA					</a:t>
            </a:r>
            <a:r>
              <a:rPr lang="fr-FR" sz="1600" dirty="0" smtClean="0">
                <a:latin typeface="Book Antiqua" panose="02040602050305030304" pitchFamily="18" charset="0"/>
              </a:rPr>
              <a:t>	</a:t>
            </a:r>
            <a:r>
              <a:rPr lang="fr-FR" sz="1600" i="1" dirty="0" smtClean="0">
                <a:latin typeface="Book Antiqua" panose="02040602050305030304" pitchFamily="18" charset="0"/>
              </a:rPr>
              <a:t>Romain </a:t>
            </a:r>
            <a:r>
              <a:rPr lang="fr-FR" sz="1600" i="1" dirty="0" err="1">
                <a:latin typeface="Book Antiqua" panose="02040602050305030304" pitchFamily="18" charset="0"/>
              </a:rPr>
              <a:t>Guieze</a:t>
            </a:r>
            <a:endParaRPr lang="fr-FR" sz="1600" i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1600" dirty="0" smtClean="0">
                <a:latin typeface="Book Antiqua" panose="02040602050305030304" pitchFamily="18" charset="0"/>
              </a:rPr>
              <a:t>		Situations </a:t>
            </a:r>
            <a:r>
              <a:rPr lang="fr-FR" sz="1600" dirty="0">
                <a:latin typeface="Book Antiqua" panose="02040602050305030304" pitchFamily="18" charset="0"/>
              </a:rPr>
              <a:t>de départ et ECOS				</a:t>
            </a:r>
            <a:r>
              <a:rPr lang="fr-FR" sz="1600" dirty="0" smtClean="0">
                <a:latin typeface="Book Antiqua" panose="02040602050305030304" pitchFamily="18" charset="0"/>
              </a:rPr>
              <a:t>	</a:t>
            </a:r>
            <a:r>
              <a:rPr lang="fr-FR" sz="1600" i="1" dirty="0" smtClean="0">
                <a:latin typeface="Book Antiqua" panose="02040602050305030304" pitchFamily="18" charset="0"/>
              </a:rPr>
              <a:t>Raphaël </a:t>
            </a:r>
            <a:r>
              <a:rPr lang="fr-FR" sz="1600" i="1" dirty="0" err="1">
                <a:latin typeface="Book Antiqua" panose="02040602050305030304" pitchFamily="18" charset="0"/>
              </a:rPr>
              <a:t>Itzykson</a:t>
            </a:r>
            <a:endParaRPr lang="fr-FR" sz="1600" i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1600" dirty="0">
                <a:latin typeface="Book Antiqua" panose="02040602050305030304" pitchFamily="18" charset="0"/>
              </a:rPr>
              <a:t>11h30- 12h00: Résultats de l'étude </a:t>
            </a:r>
            <a:r>
              <a:rPr lang="fr-FR" sz="1600" dirty="0" err="1">
                <a:latin typeface="Book Antiqua" panose="02040602050305030304" pitchFamily="18" charset="0"/>
              </a:rPr>
              <a:t>microcosting</a:t>
            </a:r>
            <a:r>
              <a:rPr lang="fr-FR" sz="1600" dirty="0">
                <a:latin typeface="Book Antiqua" panose="02040602050305030304" pitchFamily="18" charset="0"/>
              </a:rPr>
              <a:t> NGS de Rubih2	</a:t>
            </a:r>
            <a:r>
              <a:rPr lang="fr-FR" sz="1600" dirty="0" smtClean="0">
                <a:latin typeface="Book Antiqua" panose="02040602050305030304" pitchFamily="18" charset="0"/>
              </a:rPr>
              <a:t>		</a:t>
            </a:r>
            <a:r>
              <a:rPr lang="fr-FR" sz="1600" i="1" dirty="0" smtClean="0">
                <a:latin typeface="Book Antiqua" panose="02040602050305030304" pitchFamily="18" charset="0"/>
              </a:rPr>
              <a:t>Isabelle </a:t>
            </a:r>
            <a:r>
              <a:rPr lang="fr-FR" sz="1600" i="1" dirty="0">
                <a:latin typeface="Book Antiqua" panose="02040602050305030304" pitchFamily="18" charset="0"/>
              </a:rPr>
              <a:t>Durand-</a:t>
            </a:r>
            <a:r>
              <a:rPr lang="fr-FR" sz="1600" i="1" dirty="0" err="1">
                <a:latin typeface="Book Antiqua" panose="02040602050305030304" pitchFamily="18" charset="0"/>
              </a:rPr>
              <a:t>Zalewski</a:t>
            </a:r>
            <a:endParaRPr lang="fr-FR" sz="1600" i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1600" dirty="0">
                <a:latin typeface="Book Antiqua" panose="02040602050305030304" pitchFamily="18" charset="0"/>
              </a:rPr>
              <a:t>12h-12h45 : CNP						</a:t>
            </a:r>
            <a:r>
              <a:rPr lang="fr-FR" sz="1600" dirty="0" smtClean="0">
                <a:latin typeface="Book Antiqua" panose="02040602050305030304" pitchFamily="18" charset="0"/>
              </a:rPr>
              <a:t>		</a:t>
            </a:r>
            <a:r>
              <a:rPr lang="fr-FR" sz="1600" i="1" dirty="0" smtClean="0">
                <a:latin typeface="Book Antiqua" panose="02040602050305030304" pitchFamily="18" charset="0"/>
              </a:rPr>
              <a:t>Marie-Christine </a:t>
            </a:r>
            <a:r>
              <a:rPr lang="fr-FR" sz="1600" i="1" dirty="0" err="1" smtClean="0">
                <a:latin typeface="Book Antiqua" panose="02040602050305030304" pitchFamily="18" charset="0"/>
              </a:rPr>
              <a:t>Béné</a:t>
            </a:r>
            <a:endParaRPr lang="fr-FR" sz="1600" i="1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fr-FR" sz="1600" i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1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12h45 </a:t>
            </a:r>
            <a:r>
              <a:rPr lang="fr-FR" sz="1600" b="1" dirty="0">
                <a:solidFill>
                  <a:srgbClr val="C00000"/>
                </a:solidFill>
                <a:latin typeface="Book Antiqua" panose="02040602050305030304" pitchFamily="18" charset="0"/>
              </a:rPr>
              <a:t>– 13h30 : pause </a:t>
            </a:r>
            <a:r>
              <a:rPr lang="fr-FR" sz="1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déjeuner</a:t>
            </a:r>
            <a:endParaRPr lang="fr-FR" sz="16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1600" dirty="0" smtClean="0">
                <a:latin typeface="Book Antiqua" panose="02040602050305030304" pitchFamily="18" charset="0"/>
              </a:rPr>
              <a:t>13h30 - 14h : </a:t>
            </a:r>
            <a:r>
              <a:rPr lang="fr-FR" sz="1600" dirty="0" err="1" smtClean="0">
                <a:latin typeface="Book Antiqua" panose="02040602050305030304" pitchFamily="18" charset="0"/>
              </a:rPr>
              <a:t>Hématocell</a:t>
            </a:r>
            <a:r>
              <a:rPr lang="fr-FR" sz="1600" dirty="0" smtClean="0">
                <a:latin typeface="Book Antiqua" panose="02040602050305030304" pitchFamily="18" charset="0"/>
              </a:rPr>
              <a:t>/Plateforme lames virtuelles				</a:t>
            </a:r>
            <a:r>
              <a:rPr lang="fr-FR" sz="1600" i="1" dirty="0" smtClean="0">
                <a:latin typeface="Book Antiqua" panose="02040602050305030304" pitchFamily="18" charset="0"/>
              </a:rPr>
              <a:t>Valérie Ugo et Virginie </a:t>
            </a:r>
            <a:r>
              <a:rPr lang="fr-FR" sz="1600" i="1" dirty="0" err="1" smtClean="0">
                <a:latin typeface="Book Antiqua" panose="02040602050305030304" pitchFamily="18" charset="0"/>
              </a:rPr>
              <a:t>Siguret</a:t>
            </a:r>
            <a:endParaRPr lang="fr-FR" sz="1600" i="1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1600" dirty="0" smtClean="0">
                <a:latin typeface="Book Antiqua" panose="02040602050305030304" pitchFamily="18" charset="0"/>
              </a:rPr>
              <a:t>14h00 - 15h00</a:t>
            </a:r>
            <a:r>
              <a:rPr lang="fr-FR" sz="1600" dirty="0">
                <a:latin typeface="Book Antiqua" panose="02040602050305030304" pitchFamily="18" charset="0"/>
              </a:rPr>
              <a:t> : Statuts HU après le Ségur				</a:t>
            </a:r>
            <a:r>
              <a:rPr lang="fr-FR" sz="1600" dirty="0" smtClean="0">
                <a:latin typeface="Book Antiqua" panose="02040602050305030304" pitchFamily="18" charset="0"/>
              </a:rPr>
              <a:t>	</a:t>
            </a:r>
            <a:r>
              <a:rPr lang="fr-FR" sz="1600" i="1" dirty="0" smtClean="0">
                <a:latin typeface="Book Antiqua" panose="02040602050305030304" pitchFamily="18" charset="0"/>
              </a:rPr>
              <a:t>Marc </a:t>
            </a:r>
            <a:r>
              <a:rPr lang="fr-FR" sz="1600" i="1" dirty="0" err="1">
                <a:latin typeface="Book Antiqua" panose="02040602050305030304" pitchFamily="18" charset="0"/>
              </a:rPr>
              <a:t>Maynadié</a:t>
            </a:r>
            <a:endParaRPr lang="fr-FR" sz="1600" i="1" dirty="0">
              <a:latin typeface="Book Antiqua" panose="0204060205030503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dirty="0" smtClean="0">
                <a:latin typeface="Book Antiqua" panose="02040602050305030304" pitchFamily="18" charset="0"/>
              </a:rPr>
              <a:t>15h00 - 15h30</a:t>
            </a:r>
            <a:r>
              <a:rPr lang="fr-FR" sz="1600" dirty="0">
                <a:latin typeface="Book Antiqua" panose="02040602050305030304" pitchFamily="18" charset="0"/>
              </a:rPr>
              <a:t> : Projet Educatif de l’EHA				</a:t>
            </a:r>
            <a:r>
              <a:rPr lang="fr-FR" sz="1600" dirty="0" smtClean="0">
                <a:latin typeface="Book Antiqua" panose="02040602050305030304" pitchFamily="18" charset="0"/>
              </a:rPr>
              <a:t>		</a:t>
            </a:r>
            <a:r>
              <a:rPr lang="fr-FR" sz="1600" i="1" dirty="0" smtClean="0">
                <a:latin typeface="Book Antiqua" panose="02040602050305030304" pitchFamily="18" charset="0"/>
              </a:rPr>
              <a:t>Pr Antonio Almeida et E. </a:t>
            </a:r>
            <a:r>
              <a:rPr lang="fr-FR" sz="1600" i="1" dirty="0" err="1" smtClean="0">
                <a:latin typeface="Book Antiqua" panose="02040602050305030304" pitchFamily="18" charset="0"/>
              </a:rPr>
              <a:t>MacIntyre</a:t>
            </a:r>
            <a:r>
              <a:rPr lang="fr-FR" sz="1600" i="1" dirty="0" smtClean="0">
                <a:latin typeface="Book Antiqua" panose="02040602050305030304" pitchFamily="18" charset="0"/>
              </a:rPr>
              <a:t>, </a:t>
            </a:r>
          </a:p>
          <a:p>
            <a:pPr marL="0" indent="0">
              <a:buNone/>
            </a:pPr>
            <a:r>
              <a:rPr lang="fr-FR" sz="1600" dirty="0" smtClean="0">
                <a:latin typeface="Book Antiqua" panose="02040602050305030304" pitchFamily="18" charset="0"/>
              </a:rPr>
              <a:t>15h30 - 16h30</a:t>
            </a:r>
            <a:r>
              <a:rPr lang="fr-FR" sz="1600" dirty="0">
                <a:latin typeface="Book Antiqua" panose="02040602050305030304" pitchFamily="18" charset="0"/>
              </a:rPr>
              <a:t> : Réforme du 3</a:t>
            </a:r>
            <a:r>
              <a:rPr lang="fr-FR" sz="1600" baseline="30000" dirty="0">
                <a:latin typeface="Book Antiqua" panose="02040602050305030304" pitchFamily="18" charset="0"/>
              </a:rPr>
              <a:t>e</a:t>
            </a:r>
            <a:r>
              <a:rPr lang="fr-FR" sz="1600" dirty="0">
                <a:latin typeface="Book Antiqua" panose="02040602050305030304" pitchFamily="18" charset="0"/>
              </a:rPr>
              <a:t> cycle </a:t>
            </a:r>
          </a:p>
          <a:p>
            <a:pPr marL="0" indent="0">
              <a:buNone/>
            </a:pPr>
            <a:r>
              <a:rPr lang="fr-FR" sz="1600" dirty="0">
                <a:latin typeface="Book Antiqua" panose="02040602050305030304" pitchFamily="18" charset="0"/>
              </a:rPr>
              <a:t>	DES : cours sur SIDES				</a:t>
            </a:r>
            <a:r>
              <a:rPr lang="fr-FR" sz="1600" dirty="0" smtClean="0">
                <a:latin typeface="Book Antiqua" panose="02040602050305030304" pitchFamily="18" charset="0"/>
              </a:rPr>
              <a:t>		</a:t>
            </a:r>
            <a:r>
              <a:rPr lang="fr-FR" sz="1600" i="1" dirty="0" smtClean="0">
                <a:latin typeface="Book Antiqua" panose="02040602050305030304" pitchFamily="18" charset="0"/>
              </a:rPr>
              <a:t>Claire </a:t>
            </a:r>
            <a:r>
              <a:rPr lang="fr-FR" sz="1600" i="1" dirty="0" err="1" smtClean="0">
                <a:latin typeface="Book Antiqua" panose="02040602050305030304" pitchFamily="18" charset="0"/>
              </a:rPr>
              <a:t>Pouplard</a:t>
            </a:r>
            <a:r>
              <a:rPr lang="fr-FR" sz="1600" i="1" dirty="0" smtClean="0">
                <a:latin typeface="Book Antiqua" panose="02040602050305030304" pitchFamily="18" charset="0"/>
              </a:rPr>
              <a:t>, Aurore </a:t>
            </a:r>
            <a:r>
              <a:rPr lang="fr-FR" sz="1600" i="1" dirty="0">
                <a:latin typeface="Book Antiqua" panose="02040602050305030304" pitchFamily="18" charset="0"/>
              </a:rPr>
              <a:t>Perrot</a:t>
            </a:r>
          </a:p>
          <a:p>
            <a:pPr marL="0" indent="0">
              <a:buNone/>
            </a:pPr>
            <a:r>
              <a:rPr lang="fr-FR" sz="1600" dirty="0">
                <a:latin typeface="Book Antiqua" panose="02040602050305030304" pitchFamily="18" charset="0"/>
              </a:rPr>
              <a:t>	FST : exemple de la FST thérapie cellulaire?		</a:t>
            </a:r>
            <a:r>
              <a:rPr lang="fr-FR" sz="1600" dirty="0" smtClean="0">
                <a:latin typeface="Book Antiqua" panose="02040602050305030304" pitchFamily="18" charset="0"/>
              </a:rPr>
              <a:t>		</a:t>
            </a:r>
            <a:r>
              <a:rPr lang="fr-FR" sz="1600" i="1" dirty="0" smtClean="0">
                <a:latin typeface="Book Antiqua" panose="02040602050305030304" pitchFamily="18" charset="0"/>
              </a:rPr>
              <a:t>Marc Berger</a:t>
            </a:r>
            <a:endParaRPr lang="fr-FR" sz="1600" i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fr-FR" sz="1600" b="1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1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16h30</a:t>
            </a:r>
            <a:r>
              <a:rPr lang="fr-FR" sz="1600" b="1" dirty="0">
                <a:solidFill>
                  <a:srgbClr val="C00000"/>
                </a:solidFill>
                <a:latin typeface="Book Antiqua" panose="02040602050305030304" pitchFamily="18" charset="0"/>
              </a:rPr>
              <a:t> : fin </a:t>
            </a:r>
            <a:r>
              <a:rPr lang="fr-FR" sz="1600" b="1" dirty="0">
                <a:latin typeface="Book Antiqua" panose="02040602050305030304" pitchFamily="18" charset="0"/>
              </a:rPr>
              <a:t>	</a:t>
            </a:r>
            <a:endParaRPr lang="fr-FR" sz="16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fr-FR" sz="1600" dirty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Collège d'Hématologie, février 2022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61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3959" y="470650"/>
            <a:ext cx="11688386" cy="5306695"/>
          </a:xfrm>
        </p:spPr>
        <p:txBody>
          <a:bodyPr>
            <a:noAutofit/>
          </a:bodyPr>
          <a:lstStyle/>
          <a:p>
            <a:pPr algn="just"/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Primes : </a:t>
            </a:r>
          </a:p>
          <a:p>
            <a:pPr marL="457200" lvl="1" indent="0" algn="just">
              <a:buNone/>
            </a:pPr>
            <a:endParaRPr lang="fr-FR" dirty="0" smtClean="0">
              <a:latin typeface="Book Antiqua" panose="02040602050305030304" pitchFamily="18" charset="0"/>
            </a:endParaRPr>
          </a:p>
          <a:p>
            <a:pPr lvl="1" algn="just"/>
            <a:r>
              <a:rPr lang="fr-FR" dirty="0">
                <a:latin typeface="Book Antiqua" panose="02040602050305030304" pitchFamily="18" charset="0"/>
              </a:rPr>
              <a:t>décret 2021-1895 du 29 décembre </a:t>
            </a:r>
            <a:r>
              <a:rPr lang="fr-FR" dirty="0" smtClean="0">
                <a:latin typeface="Book Antiqua" panose="02040602050305030304" pitchFamily="18" charset="0"/>
              </a:rPr>
              <a:t>2021 : </a:t>
            </a:r>
            <a:r>
              <a:rPr lang="fr-FR" u="sng" dirty="0" smtClean="0">
                <a:latin typeface="Book Antiqua" panose="02040602050305030304" pitchFamily="18" charset="0"/>
              </a:rPr>
              <a:t>HU non éligibles à la RIPEC </a:t>
            </a:r>
            <a:r>
              <a:rPr lang="fr-FR" dirty="0">
                <a:latin typeface="Book Antiqua" panose="02040602050305030304" pitchFamily="18" charset="0"/>
              </a:rPr>
              <a:t>(régime indemnitaire des personnels enseignants et chercheurs) dans le cadre de la </a:t>
            </a:r>
            <a:r>
              <a:rPr lang="fr-FR" dirty="0" smtClean="0">
                <a:latin typeface="Book Antiqua" panose="02040602050305030304" pitchFamily="18" charset="0"/>
              </a:rPr>
              <a:t>LPR.</a:t>
            </a:r>
          </a:p>
          <a:p>
            <a:pPr lvl="1" algn="just"/>
            <a:endParaRPr lang="fr-FR" dirty="0" smtClean="0">
              <a:latin typeface="Book Antiqua" panose="02040602050305030304" pitchFamily="18" charset="0"/>
            </a:endParaRPr>
          </a:p>
          <a:p>
            <a:pPr lvl="1" algn="just"/>
            <a:r>
              <a:rPr lang="fr-FR" dirty="0">
                <a:latin typeface="Book Antiqua" panose="02040602050305030304" pitchFamily="18" charset="0"/>
              </a:rPr>
              <a:t>décret 2021-1645 pour les HU, il intègre désormais </a:t>
            </a:r>
            <a:r>
              <a:rPr lang="fr-FR" dirty="0" smtClean="0">
                <a:latin typeface="Book Antiqua" panose="02040602050305030304" pitchFamily="18" charset="0"/>
              </a:rPr>
              <a:t>de </a:t>
            </a:r>
            <a:r>
              <a:rPr lang="fr-FR" dirty="0">
                <a:latin typeface="Book Antiqua" panose="02040602050305030304" pitchFamily="18" charset="0"/>
              </a:rPr>
              <a:t>façon statutaire </a:t>
            </a:r>
            <a:r>
              <a:rPr lang="fr-FR" dirty="0" smtClean="0">
                <a:latin typeface="Book Antiqua" panose="02040602050305030304" pitchFamily="18" charset="0"/>
              </a:rPr>
              <a:t>:</a:t>
            </a:r>
            <a:endParaRPr lang="fr-FR" dirty="0">
              <a:latin typeface="Book Antiqua" panose="02040602050305030304" pitchFamily="18" charset="0"/>
            </a:endParaRPr>
          </a:p>
          <a:p>
            <a:pPr lvl="2" algn="just">
              <a:lnSpc>
                <a:spcPct val="100000"/>
              </a:lnSpc>
              <a:spcAft>
                <a:spcPts val="600"/>
              </a:spcAft>
            </a:pPr>
            <a:r>
              <a:rPr lang="fr-FR" sz="2200" dirty="0" smtClean="0">
                <a:latin typeface="Book Antiqua" panose="02040602050305030304" pitchFamily="18" charset="0"/>
              </a:rPr>
              <a:t>Article 122</a:t>
            </a:r>
            <a:r>
              <a:rPr lang="fr-FR" sz="2200" dirty="0">
                <a:latin typeface="Book Antiqua" panose="02040602050305030304" pitchFamily="18" charset="0"/>
              </a:rPr>
              <a:t> </a:t>
            </a:r>
            <a:r>
              <a:rPr lang="fr-FR" sz="2200" dirty="0" smtClean="0">
                <a:latin typeface="Book Antiqua" panose="02040602050305030304" pitchFamily="18" charset="0"/>
              </a:rPr>
              <a:t>:  </a:t>
            </a:r>
            <a:r>
              <a:rPr lang="fr-FR" sz="2200" dirty="0">
                <a:latin typeface="Book Antiqua" panose="02040602050305030304" pitchFamily="18" charset="0"/>
              </a:rPr>
              <a:t>la prime de charge administrative (</a:t>
            </a:r>
            <a:r>
              <a:rPr lang="fr-FR" sz="2200" b="1" dirty="0">
                <a:latin typeface="Book Antiqua" panose="02040602050305030304" pitchFamily="18" charset="0"/>
              </a:rPr>
              <a:t>PCA</a:t>
            </a:r>
            <a:r>
              <a:rPr lang="fr-FR" sz="2200" dirty="0">
                <a:latin typeface="Book Antiqua" panose="02040602050305030304" pitchFamily="18" charset="0"/>
              </a:rPr>
              <a:t>) </a:t>
            </a:r>
            <a:r>
              <a:rPr lang="fr-FR" sz="2200" dirty="0" smtClean="0">
                <a:latin typeface="Book Antiqua" panose="02040602050305030304" pitchFamily="18" charset="0"/>
              </a:rPr>
              <a:t>intégrée </a:t>
            </a:r>
            <a:r>
              <a:rPr lang="fr-FR" sz="2200" dirty="0">
                <a:latin typeface="Book Antiqua" panose="02040602050305030304" pitchFamily="18" charset="0"/>
              </a:rPr>
              <a:t>dans </a:t>
            </a:r>
            <a:r>
              <a:rPr lang="fr-FR" sz="2200" dirty="0" smtClean="0">
                <a:latin typeface="Book Antiqua" panose="02040602050305030304" pitchFamily="18" charset="0"/>
              </a:rPr>
              <a:t>la </a:t>
            </a:r>
            <a:r>
              <a:rPr lang="fr-FR" sz="2200" dirty="0">
                <a:latin typeface="Book Antiqua" panose="02040602050305030304" pitchFamily="18" charset="0"/>
              </a:rPr>
              <a:t>version corrigée </a:t>
            </a:r>
            <a:r>
              <a:rPr lang="fr-FR" sz="2200" dirty="0" smtClean="0">
                <a:latin typeface="Book Antiqua" panose="02040602050305030304" pitchFamily="18" charset="0"/>
              </a:rPr>
              <a:t> du décret de 1999;</a:t>
            </a:r>
            <a:r>
              <a:rPr lang="fr-FR" sz="2200" dirty="0">
                <a:latin typeface="Book Antiqua" panose="02040602050305030304" pitchFamily="18" charset="0"/>
              </a:rPr>
              <a:t> </a:t>
            </a:r>
          </a:p>
          <a:p>
            <a:pPr lvl="2" algn="just">
              <a:lnSpc>
                <a:spcPct val="100000"/>
              </a:lnSpc>
              <a:spcAft>
                <a:spcPts val="600"/>
              </a:spcAft>
            </a:pPr>
            <a:r>
              <a:rPr lang="fr-FR" sz="2200" dirty="0" smtClean="0">
                <a:latin typeface="Book Antiqua" panose="02040602050305030304" pitchFamily="18" charset="0"/>
              </a:rPr>
              <a:t>Article 126 : la </a:t>
            </a:r>
            <a:r>
              <a:rPr lang="fr-FR" sz="2200" dirty="0">
                <a:latin typeface="Book Antiqua" panose="02040602050305030304" pitchFamily="18" charset="0"/>
              </a:rPr>
              <a:t>prime de responsabilité pédagogique (</a:t>
            </a:r>
            <a:r>
              <a:rPr lang="fr-FR" sz="2200" b="1" dirty="0">
                <a:latin typeface="Book Antiqua" panose="02040602050305030304" pitchFamily="18" charset="0"/>
              </a:rPr>
              <a:t>PRP</a:t>
            </a:r>
            <a:r>
              <a:rPr lang="fr-FR" sz="2200" dirty="0">
                <a:latin typeface="Book Antiqua" panose="02040602050305030304" pitchFamily="18" charset="0"/>
              </a:rPr>
              <a:t>) </a:t>
            </a:r>
            <a:r>
              <a:rPr lang="fr-FR" sz="2200" dirty="0" smtClean="0">
                <a:latin typeface="Book Antiqua" panose="02040602050305030304" pitchFamily="18" charset="0"/>
              </a:rPr>
              <a:t>peut </a:t>
            </a:r>
            <a:r>
              <a:rPr lang="fr-FR" sz="2200" dirty="0">
                <a:latin typeface="Book Antiqua" panose="02040602050305030304" pitchFamily="18" charset="0"/>
              </a:rPr>
              <a:t>être attribuée aux HU, </a:t>
            </a:r>
            <a:r>
              <a:rPr lang="fr-FR" sz="2200" dirty="0" smtClean="0">
                <a:latin typeface="Book Antiqua" panose="02040602050305030304" pitchFamily="18" charset="0"/>
              </a:rPr>
              <a:t>confortée </a:t>
            </a:r>
            <a:r>
              <a:rPr lang="fr-FR" sz="2200" dirty="0">
                <a:latin typeface="Book Antiqua" panose="02040602050305030304" pitchFamily="18" charset="0"/>
              </a:rPr>
              <a:t>par la mise à jour du décret de base 99-855 du 4 octobre 1999, </a:t>
            </a:r>
          </a:p>
          <a:p>
            <a:pPr lvl="2" algn="just">
              <a:lnSpc>
                <a:spcPct val="100000"/>
              </a:lnSpc>
              <a:spcAft>
                <a:spcPts val="600"/>
              </a:spcAft>
            </a:pPr>
            <a:r>
              <a:rPr lang="fr-FR" sz="2200" dirty="0" smtClean="0">
                <a:latin typeface="Book Antiqua" panose="02040602050305030304" pitchFamily="18" charset="0"/>
              </a:rPr>
              <a:t>Article 132 : </a:t>
            </a:r>
            <a:r>
              <a:rPr lang="fr-FR" sz="2200" dirty="0">
                <a:latin typeface="Book Antiqua" panose="02040602050305030304" pitchFamily="18" charset="0"/>
              </a:rPr>
              <a:t>la prime d'encadrement doctoral et de recherche (</a:t>
            </a:r>
            <a:r>
              <a:rPr lang="fr-FR" sz="2200" b="1" dirty="0">
                <a:latin typeface="Book Antiqua" panose="02040602050305030304" pitchFamily="18" charset="0"/>
              </a:rPr>
              <a:t>PEDR</a:t>
            </a:r>
            <a:r>
              <a:rPr lang="fr-FR" sz="2200" dirty="0">
                <a:latin typeface="Book Antiqua" panose="02040602050305030304" pitchFamily="18" charset="0"/>
              </a:rPr>
              <a:t>) </a:t>
            </a:r>
            <a:r>
              <a:rPr lang="fr-FR" sz="2200" dirty="0" smtClean="0">
                <a:latin typeface="Book Antiqua" panose="02040602050305030304" pitchFamily="18" charset="0"/>
              </a:rPr>
              <a:t>peut </a:t>
            </a:r>
            <a:r>
              <a:rPr lang="fr-FR" sz="2200" dirty="0">
                <a:latin typeface="Book Antiqua" panose="02040602050305030304" pitchFamily="18" charset="0"/>
              </a:rPr>
              <a:t>être attribuée aux HU, </a:t>
            </a:r>
            <a:r>
              <a:rPr lang="fr-FR" sz="2200" dirty="0" smtClean="0">
                <a:latin typeface="Book Antiqua" panose="02040602050305030304" pitchFamily="18" charset="0"/>
              </a:rPr>
              <a:t>confortée </a:t>
            </a:r>
            <a:r>
              <a:rPr lang="fr-FR" sz="2200" dirty="0">
                <a:latin typeface="Book Antiqua" panose="02040602050305030304" pitchFamily="18" charset="0"/>
              </a:rPr>
              <a:t>là encore par la mise à jour du décret de base 2009-851 du 8 juillet 2009</a:t>
            </a:r>
            <a:r>
              <a:rPr lang="fr-FR" sz="2200" dirty="0" smtClean="0">
                <a:latin typeface="Book Antiqua" panose="02040602050305030304" pitchFamily="18" charset="0"/>
              </a:rPr>
              <a:t>.</a:t>
            </a:r>
            <a:endParaRPr lang="fr-FR" sz="2200" dirty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312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5" name="Espace réservé du contenu 3"/>
          <p:cNvSpPr>
            <a:spLocks noGrp="1"/>
          </p:cNvSpPr>
          <p:nvPr>
            <p:ph idx="1"/>
          </p:nvPr>
        </p:nvSpPr>
        <p:spPr>
          <a:xfrm>
            <a:off x="523088" y="465194"/>
            <a:ext cx="11498385" cy="4351338"/>
          </a:xfrm>
        </p:spPr>
        <p:txBody>
          <a:bodyPr>
            <a:noAutofit/>
          </a:bodyPr>
          <a:lstStyle/>
          <a:p>
            <a:pPr>
              <a:lnSpc>
                <a:spcPts val="2300"/>
              </a:lnSpc>
            </a:pPr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Cumuls </a:t>
            </a:r>
            <a:r>
              <a:rPr lang="fr-FR" dirty="0">
                <a:solidFill>
                  <a:srgbClr val="C00000"/>
                </a:solidFill>
                <a:latin typeface="Book Antiqua" panose="02040602050305030304" pitchFamily="18" charset="0"/>
              </a:rPr>
              <a:t>: </a:t>
            </a:r>
          </a:p>
          <a:p>
            <a:pPr lvl="1">
              <a:lnSpc>
                <a:spcPts val="2300"/>
              </a:lnSpc>
            </a:pPr>
            <a:r>
              <a:rPr lang="fr-FR" sz="2000" dirty="0" smtClean="0">
                <a:latin typeface="Book Antiqua" panose="02040602050305030304" pitchFamily="18" charset="0"/>
              </a:rPr>
              <a:t>HU </a:t>
            </a:r>
            <a:r>
              <a:rPr lang="fr-FR" sz="2000" dirty="0">
                <a:latin typeface="Book Antiqua" panose="02040602050305030304" pitchFamily="18" charset="0"/>
              </a:rPr>
              <a:t>ne peuvent percevoir aucune autre rémunération </a:t>
            </a:r>
            <a:endParaRPr lang="fr-FR" sz="2000" dirty="0" smtClean="0">
              <a:latin typeface="Book Antiqua" panose="02040602050305030304" pitchFamily="18" charset="0"/>
            </a:endParaRPr>
          </a:p>
          <a:p>
            <a:pPr lvl="1">
              <a:lnSpc>
                <a:spcPts val="2300"/>
              </a:lnSpc>
            </a:pPr>
            <a:r>
              <a:rPr lang="fr-FR" sz="2000" dirty="0" smtClean="0">
                <a:latin typeface="Book Antiqua" panose="02040602050305030304" pitchFamily="18" charset="0"/>
              </a:rPr>
              <a:t>Sauf pour</a:t>
            </a:r>
            <a:r>
              <a:rPr lang="fr-FR" sz="2000" dirty="0">
                <a:latin typeface="Book Antiqua" panose="02040602050305030304" pitchFamily="18" charset="0"/>
              </a:rPr>
              <a:t> :</a:t>
            </a:r>
          </a:p>
          <a:p>
            <a:pPr lvl="2">
              <a:lnSpc>
                <a:spcPts val="2300"/>
              </a:lnSpc>
              <a:spcBef>
                <a:spcPts val="200"/>
              </a:spcBef>
            </a:pPr>
            <a:r>
              <a:rPr lang="fr-FR" sz="1800" dirty="0">
                <a:latin typeface="Book Antiqua" panose="02040602050305030304" pitchFamily="18" charset="0"/>
              </a:rPr>
              <a:t>Production des œuvres scientifiques, littéraires, artistiques</a:t>
            </a:r>
          </a:p>
          <a:p>
            <a:pPr lvl="2">
              <a:lnSpc>
                <a:spcPts val="2300"/>
              </a:lnSpc>
              <a:spcBef>
                <a:spcPts val="200"/>
              </a:spcBef>
            </a:pPr>
            <a:r>
              <a:rPr lang="fr-FR" sz="1800" dirty="0">
                <a:latin typeface="Book Antiqua" panose="02040602050305030304" pitchFamily="18" charset="0"/>
              </a:rPr>
              <a:t>Activités d’intérêt général à l’intérieur ou extérieur </a:t>
            </a:r>
            <a:r>
              <a:rPr lang="fr-FR" sz="1800" dirty="0" err="1">
                <a:latin typeface="Book Antiqua" panose="02040602050305030304" pitchFamily="18" charset="0"/>
              </a:rPr>
              <a:t>CHetU</a:t>
            </a:r>
            <a:endParaRPr lang="fr-FR" sz="1800" dirty="0">
              <a:latin typeface="Book Antiqua" panose="02040602050305030304" pitchFamily="18" charset="0"/>
            </a:endParaRPr>
          </a:p>
          <a:p>
            <a:pPr lvl="2">
              <a:lnSpc>
                <a:spcPts val="2300"/>
              </a:lnSpc>
              <a:spcBef>
                <a:spcPts val="200"/>
              </a:spcBef>
            </a:pPr>
            <a:r>
              <a:rPr lang="fr-FR" sz="1800" dirty="0">
                <a:latin typeface="Book Antiqua" panose="02040602050305030304" pitchFamily="18" charset="0"/>
              </a:rPr>
              <a:t>Intéressement prévu pour la propriété intellectuelle</a:t>
            </a:r>
          </a:p>
          <a:p>
            <a:pPr lvl="2">
              <a:lnSpc>
                <a:spcPts val="2300"/>
              </a:lnSpc>
              <a:spcBef>
                <a:spcPts val="200"/>
              </a:spcBef>
            </a:pPr>
            <a:r>
              <a:rPr lang="fr-FR" sz="1800" dirty="0">
                <a:latin typeface="Book Antiqua" panose="02040602050305030304" pitchFamily="18" charset="0"/>
              </a:rPr>
              <a:t>Intéressement pour création de logiciel</a:t>
            </a:r>
          </a:p>
          <a:p>
            <a:pPr lvl="2">
              <a:lnSpc>
                <a:spcPts val="2300"/>
              </a:lnSpc>
              <a:spcBef>
                <a:spcPts val="200"/>
              </a:spcBef>
              <a:tabLst>
                <a:tab pos="1077913" algn="l"/>
              </a:tabLst>
            </a:pPr>
            <a:r>
              <a:rPr lang="fr-FR" sz="1800" dirty="0">
                <a:latin typeface="Book Antiqua" panose="02040602050305030304" pitchFamily="18" charset="0"/>
              </a:rPr>
              <a:t>Création/découverte d’une obtention végétale ou à des travaux valorisés</a:t>
            </a:r>
          </a:p>
          <a:p>
            <a:pPr lvl="2">
              <a:lnSpc>
                <a:spcPts val="2300"/>
              </a:lnSpc>
              <a:spcBef>
                <a:spcPts val="200"/>
              </a:spcBef>
            </a:pPr>
            <a:r>
              <a:rPr lang="fr-FR" sz="1800" dirty="0">
                <a:latin typeface="Book Antiqua" panose="02040602050305030304" pitchFamily="18" charset="0"/>
              </a:rPr>
              <a:t>Expertises et consultations :</a:t>
            </a:r>
          </a:p>
          <a:p>
            <a:pPr marL="1535113" lvl="3" indent="-180975">
              <a:lnSpc>
                <a:spcPts val="2300"/>
              </a:lnSpc>
              <a:spcBef>
                <a:spcPts val="200"/>
              </a:spcBef>
            </a:pPr>
            <a:r>
              <a:rPr lang="fr-FR" dirty="0">
                <a:latin typeface="Book Antiqua" panose="02040602050305030304" pitchFamily="18" charset="0"/>
              </a:rPr>
              <a:t>Pendant obligation de service limitée à 2 demi journées/semaine (calculée en moyenne sur 4 mois</a:t>
            </a:r>
            <a:r>
              <a:rPr lang="fr-FR" dirty="0" smtClean="0">
                <a:latin typeface="Book Antiqua" panose="02040602050305030304" pitchFamily="18" charset="0"/>
              </a:rPr>
              <a:t>),</a:t>
            </a:r>
            <a:endParaRPr lang="fr-FR" dirty="0">
              <a:latin typeface="Book Antiqua" panose="02040602050305030304" pitchFamily="18" charset="0"/>
            </a:endParaRPr>
          </a:p>
          <a:p>
            <a:pPr marL="1535113" lvl="3" indent="-180975">
              <a:lnSpc>
                <a:spcPts val="2300"/>
              </a:lnSpc>
              <a:spcBef>
                <a:spcPts val="200"/>
              </a:spcBef>
            </a:pPr>
            <a:r>
              <a:rPr lang="fr-FR" dirty="0">
                <a:latin typeface="Book Antiqua" panose="02040602050305030304" pitchFamily="18" charset="0"/>
              </a:rPr>
              <a:t>Si </a:t>
            </a:r>
            <a:r>
              <a:rPr lang="fr-FR" dirty="0" smtClean="0">
                <a:latin typeface="Book Antiqua" panose="02040602050305030304" pitchFamily="18" charset="0"/>
              </a:rPr>
              <a:t>autorisation,</a:t>
            </a:r>
            <a:endParaRPr lang="fr-FR" dirty="0">
              <a:latin typeface="Book Antiqua" panose="02040602050305030304" pitchFamily="18" charset="0"/>
            </a:endParaRPr>
          </a:p>
          <a:p>
            <a:pPr marL="1535113" lvl="3" indent="-180975">
              <a:lnSpc>
                <a:spcPts val="2300"/>
              </a:lnSpc>
              <a:spcBef>
                <a:spcPts val="200"/>
              </a:spcBef>
              <a:tabLst>
                <a:tab pos="2873375" algn="l"/>
              </a:tabLst>
            </a:pPr>
            <a:r>
              <a:rPr lang="fr-FR" dirty="0">
                <a:latin typeface="Book Antiqua" panose="02040602050305030304" pitchFamily="18" charset="0"/>
              </a:rPr>
              <a:t>A la demande d’autorité </a:t>
            </a:r>
            <a:r>
              <a:rPr lang="fr-FR" dirty="0" smtClean="0">
                <a:latin typeface="Book Antiqua" panose="02040602050305030304" pitchFamily="18" charset="0"/>
              </a:rPr>
              <a:t>administrative/judiciaire, d’un </a:t>
            </a:r>
            <a:r>
              <a:rPr lang="fr-FR" dirty="0">
                <a:latin typeface="Book Antiqua" panose="02040602050305030304" pitchFamily="18" charset="0"/>
              </a:rPr>
              <a:t>organisme privé </a:t>
            </a:r>
            <a:r>
              <a:rPr lang="fr-FR" dirty="0" smtClean="0">
                <a:latin typeface="Book Antiqua" panose="02040602050305030304" pitchFamily="18" charset="0"/>
              </a:rPr>
              <a:t>ou de sécurité sociale,</a:t>
            </a:r>
            <a:endParaRPr lang="fr-FR" dirty="0">
              <a:latin typeface="Book Antiqua" panose="02040602050305030304" pitchFamily="18" charset="0"/>
            </a:endParaRPr>
          </a:p>
          <a:p>
            <a:pPr lvl="3">
              <a:lnSpc>
                <a:spcPts val="2300"/>
              </a:lnSpc>
              <a:spcBef>
                <a:spcPts val="200"/>
              </a:spcBef>
            </a:pPr>
            <a:r>
              <a:rPr lang="fr-FR" dirty="0">
                <a:latin typeface="Book Antiqua" panose="02040602050305030304" pitchFamily="18" charset="0"/>
              </a:rPr>
              <a:t>Selon rémunération fixée par </a:t>
            </a:r>
            <a:r>
              <a:rPr lang="fr-FR" dirty="0" smtClean="0">
                <a:latin typeface="Book Antiqua" panose="02040602050305030304" pitchFamily="18" charset="0"/>
              </a:rPr>
              <a:t>ministères</a:t>
            </a:r>
          </a:p>
          <a:p>
            <a:pPr lvl="3">
              <a:lnSpc>
                <a:spcPts val="2300"/>
              </a:lnSpc>
              <a:spcBef>
                <a:spcPts val="200"/>
              </a:spcBef>
            </a:pPr>
            <a:endParaRPr lang="fr-FR" dirty="0">
              <a:latin typeface="Book Antiqua" panose="02040602050305030304" pitchFamily="18" charset="0"/>
            </a:endParaRPr>
          </a:p>
          <a:p>
            <a:pPr lvl="1">
              <a:spcBef>
                <a:spcPts val="600"/>
              </a:spcBef>
            </a:pPr>
            <a:r>
              <a:rPr lang="fr-FR" sz="2000" dirty="0">
                <a:latin typeface="Book Antiqua" panose="02040602050305030304" pitchFamily="18" charset="0"/>
              </a:rPr>
              <a:t>PUPH cumulent fonctions avec Professeur du Collège de France</a:t>
            </a:r>
          </a:p>
          <a:p>
            <a:pPr lvl="1">
              <a:spcBef>
                <a:spcPts val="600"/>
              </a:spcBef>
            </a:pPr>
            <a:r>
              <a:rPr lang="fr-FR" sz="2000" dirty="0">
                <a:latin typeface="Book Antiqua" panose="02040602050305030304" pitchFamily="18" charset="0"/>
              </a:rPr>
              <a:t>HU titulaires cumulent avec fonctions à l’Institut Universitaire de France</a:t>
            </a:r>
          </a:p>
          <a:p>
            <a:pPr>
              <a:lnSpc>
                <a:spcPts val="2300"/>
              </a:lnSpc>
            </a:pPr>
            <a:endParaRPr lang="fr-FR" sz="2400" dirty="0">
              <a:latin typeface="Book Antiqua" panose="0204060205030503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88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269250" y="417191"/>
            <a:ext cx="11385194" cy="353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Limite d’âge</a:t>
            </a:r>
            <a:endParaRPr lang="fr-FR" sz="2400" b="1" dirty="0">
              <a:latin typeface="Book Antiqua" panose="02040602050305030304" pitchFamily="18" charset="0"/>
            </a:endParaRP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2813510" y="397571"/>
            <a:ext cx="7913717" cy="7466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5113" indent="-2651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34988" indent="-1762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96938" indent="-1762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162050" indent="-179388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96938" indent="-179388" algn="l" defTabSz="771571" rtl="0" eaLnBrk="1" latinLnBrk="0" hangingPunct="1">
              <a:lnSpc>
                <a:spcPts val="2000"/>
              </a:lnSpc>
              <a:spcBef>
                <a:spcPts val="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527175" indent="-271463" algn="l" defTabSz="771571" rtl="0" eaLnBrk="1" latinLnBrk="0" hangingPunct="1">
              <a:lnSpc>
                <a:spcPts val="2400"/>
              </a:lnSpc>
              <a:spcBef>
                <a:spcPts val="422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6pPr>
            <a:lvl7pPr marL="1884363" marR="0" indent="-184150" algn="l" defTabSz="771571" rtl="0" eaLnBrk="1" fontAlgn="auto" latinLnBrk="0" hangingPunct="1">
              <a:lnSpc>
                <a:spcPts val="2400"/>
              </a:lnSpc>
              <a:spcBef>
                <a:spcPts val="422"/>
              </a:spcBef>
              <a:spcAft>
                <a:spcPts val="0"/>
              </a:spcAft>
              <a:buClr>
                <a:srgbClr val="C00000"/>
              </a:buClr>
              <a:buSzTx/>
              <a:buFont typeface="Calibri" panose="020F0502020204030204" pitchFamily="34" charset="0"/>
              <a:buChar char="-"/>
              <a:tabLst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7pPr>
            <a:lvl8pPr marL="2892425" indent="-474663" algn="l" defTabSz="77157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Char char="•"/>
              <a:tabLst>
                <a:tab pos="2333625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79176" indent="-192893" algn="l" defTabSz="77157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Char char="•"/>
              <a:defRPr sz="15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b="0" dirty="0" smtClean="0">
                <a:latin typeface="Book Antiqua" panose="02040602050305030304" pitchFamily="18" charset="0"/>
              </a:rPr>
              <a:t>65 ans + 3 ans en surnombre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b="0" dirty="0" smtClean="0">
                <a:latin typeface="Book Antiqua" panose="02040602050305030304" pitchFamily="18" charset="0"/>
              </a:rPr>
              <a:t>67 ans pour nés à partir de 1955 + 1 an de surnombre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b="0" dirty="0" smtClean="0">
                <a:latin typeface="Book Antiqua" panose="02040602050305030304" pitchFamily="18" charset="0"/>
              </a:rPr>
              <a:t>Départ au 31  août de l’année universitaire</a:t>
            </a:r>
            <a:endParaRPr lang="fr-FR" sz="2000" b="0" dirty="0">
              <a:latin typeface="Book Antiqua" panose="02040602050305030304" pitchFamily="18" charset="0"/>
            </a:endParaRPr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269250" y="1635873"/>
            <a:ext cx="11385194" cy="2782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5113" indent="-2651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34988" indent="-1762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96938" indent="-1762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162050" indent="-179388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96938" indent="-179388" algn="l" defTabSz="771571" rtl="0" eaLnBrk="1" latinLnBrk="0" hangingPunct="1">
              <a:lnSpc>
                <a:spcPts val="2000"/>
              </a:lnSpc>
              <a:spcBef>
                <a:spcPts val="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527175" indent="-271463" algn="l" defTabSz="771571" rtl="0" eaLnBrk="1" latinLnBrk="0" hangingPunct="1">
              <a:lnSpc>
                <a:spcPts val="2400"/>
              </a:lnSpc>
              <a:spcBef>
                <a:spcPts val="422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6pPr>
            <a:lvl7pPr marL="1884363" marR="0" indent="-184150" algn="l" defTabSz="771571" rtl="0" eaLnBrk="1" fontAlgn="auto" latinLnBrk="0" hangingPunct="1">
              <a:lnSpc>
                <a:spcPts val="2400"/>
              </a:lnSpc>
              <a:spcBef>
                <a:spcPts val="422"/>
              </a:spcBef>
              <a:spcAft>
                <a:spcPts val="0"/>
              </a:spcAft>
              <a:buClr>
                <a:srgbClr val="C00000"/>
              </a:buClr>
              <a:buSzTx/>
              <a:buFont typeface="Calibri" panose="020F0502020204030204" pitchFamily="34" charset="0"/>
              <a:buChar char="-"/>
              <a:tabLst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7pPr>
            <a:lvl8pPr marL="2892425" indent="-474663" algn="l" defTabSz="77157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Char char="•"/>
              <a:tabLst>
                <a:tab pos="2333625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79176" indent="-192893" algn="l" defTabSz="77157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Char char="•"/>
              <a:defRPr sz="15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Eméritat</a:t>
            </a:r>
            <a:endParaRPr lang="fr-FR" dirty="0">
              <a:latin typeface="Book Antiqua" panose="02040602050305030304" pitchFamily="18" charset="0"/>
            </a:endParaRPr>
          </a:p>
        </p:txBody>
      </p:sp>
      <p:sp>
        <p:nvSpPr>
          <p:cNvPr id="8" name="Espace réservé du contenu 3"/>
          <p:cNvSpPr txBox="1">
            <a:spLocks/>
          </p:cNvSpPr>
          <p:nvPr/>
        </p:nvSpPr>
        <p:spPr>
          <a:xfrm>
            <a:off x="389439" y="2033343"/>
            <a:ext cx="11895128" cy="285454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5113" indent="-2651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34988" indent="-1762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96938" indent="-1762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162050" indent="-179388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96938" indent="-179388" algn="l" defTabSz="771571" rtl="0" eaLnBrk="1" latinLnBrk="0" hangingPunct="1">
              <a:lnSpc>
                <a:spcPts val="2000"/>
              </a:lnSpc>
              <a:spcBef>
                <a:spcPts val="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527175" indent="-271463" algn="l" defTabSz="771571" rtl="0" eaLnBrk="1" latinLnBrk="0" hangingPunct="1">
              <a:lnSpc>
                <a:spcPts val="2400"/>
              </a:lnSpc>
              <a:spcBef>
                <a:spcPts val="422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6pPr>
            <a:lvl7pPr marL="1884363" marR="0" indent="-184150" algn="l" defTabSz="771571" rtl="0" eaLnBrk="1" fontAlgn="auto" latinLnBrk="0" hangingPunct="1">
              <a:lnSpc>
                <a:spcPts val="2400"/>
              </a:lnSpc>
              <a:spcBef>
                <a:spcPts val="422"/>
              </a:spcBef>
              <a:spcAft>
                <a:spcPts val="0"/>
              </a:spcAft>
              <a:buClr>
                <a:srgbClr val="C00000"/>
              </a:buClr>
              <a:buSzTx/>
              <a:buFont typeface="Calibri" panose="020F0502020204030204" pitchFamily="34" charset="0"/>
              <a:buChar char="-"/>
              <a:tabLst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7pPr>
            <a:lvl8pPr marL="2892425" indent="-474663" algn="l" defTabSz="77157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Char char="•"/>
              <a:tabLst>
                <a:tab pos="2333625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79176" indent="-192893" algn="l" defTabSz="77157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Char char="•"/>
              <a:defRPr sz="15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fr-FR" sz="2000" b="0" dirty="0" smtClean="0">
                <a:latin typeface="Book Antiqua" panose="02040602050305030304" pitchFamily="18" charset="0"/>
              </a:rPr>
              <a:t>Avec des modalités propres au secteur santé (différentes des autres universitaires)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b="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Elargissement</a:t>
            </a:r>
            <a:r>
              <a:rPr lang="fr-FR" sz="2000" b="0" dirty="0" smtClean="0">
                <a:latin typeface="Book Antiqua" panose="02040602050305030304" pitchFamily="18" charset="0"/>
              </a:rPr>
              <a:t> désormais accessible aux MCUPH,  si</a:t>
            </a:r>
            <a:r>
              <a:rPr lang="fr-FR" sz="2000" dirty="0" smtClean="0">
                <a:latin typeface="Book Antiqua" panose="02040602050305030304" pitchFamily="18" charset="0"/>
              </a:rPr>
              <a:t> titulaire d’une </a:t>
            </a:r>
            <a:r>
              <a:rPr lang="fr-FR" sz="2000" dirty="0" err="1" smtClean="0">
                <a:latin typeface="Book Antiqua" panose="02040602050305030304" pitchFamily="18" charset="0"/>
              </a:rPr>
              <a:t>HdR</a:t>
            </a:r>
            <a:endParaRPr lang="fr-FR" sz="2000" dirty="0" smtClean="0">
              <a:latin typeface="Book Antiqua" panose="02040602050305030304" pitchFamily="18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b="0" dirty="0" smtClean="0">
                <a:latin typeface="Book Antiqua" panose="02040602050305030304" pitchFamily="18" charset="0"/>
              </a:rPr>
              <a:t>Selon les mêmes modalités que pour PUPH :</a:t>
            </a:r>
          </a:p>
          <a:p>
            <a:pPr lvl="1"/>
            <a:r>
              <a:rPr lang="fr-FR" sz="2000" dirty="0" smtClean="0">
                <a:latin typeface="Book Antiqua" panose="02040602050305030304" pitchFamily="18" charset="0"/>
              </a:rPr>
              <a:t>Critères et durée fixées par décision du Conseil d’UFR :</a:t>
            </a:r>
          </a:p>
          <a:p>
            <a:pPr marL="1239838" lvl="2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Pour MCUPH</a:t>
            </a:r>
            <a:r>
              <a:rPr lang="fr-FR" sz="2000" dirty="0" smtClean="0">
                <a:latin typeface="Book Antiqua" panose="02040602050305030304" pitchFamily="18" charset="0"/>
              </a:rPr>
              <a:t> : restreint aux personnes titulaires d’une </a:t>
            </a:r>
            <a:r>
              <a:rPr lang="fr-FR" sz="2000" dirty="0" err="1" smtClean="0">
                <a:latin typeface="Book Antiqua" panose="02040602050305030304" pitchFamily="18" charset="0"/>
              </a:rPr>
              <a:t>HdR</a:t>
            </a:r>
            <a:r>
              <a:rPr lang="fr-FR" sz="2000" dirty="0" smtClean="0">
                <a:latin typeface="Book Antiqua" panose="02040602050305030304" pitchFamily="18" charset="0"/>
              </a:rPr>
              <a:t> </a:t>
            </a:r>
          </a:p>
          <a:p>
            <a:pPr marL="1239838" lvl="2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Book Antiqua" panose="02040602050305030304" pitchFamily="18" charset="0"/>
              </a:rPr>
              <a:t>Pour PUPH : restreint  aux seuls professeurs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b="0" dirty="0" smtClean="0">
                <a:latin typeface="Book Antiqua" panose="02040602050305030304" pitchFamily="18" charset="0"/>
              </a:rPr>
              <a:t>Les émérites peuvent diriger des séminaires, des thèses, participer aux jurys de thèse ou d’habilitation</a:t>
            </a:r>
            <a:endParaRPr lang="fr-FR" sz="2000" b="0" dirty="0">
              <a:latin typeface="Book Antiqua" panose="02040602050305030304" pitchFamily="18" charset="0"/>
            </a:endParaRPr>
          </a:p>
        </p:txBody>
      </p:sp>
      <p:sp>
        <p:nvSpPr>
          <p:cNvPr id="9" name="Espace réservé du contenu 3"/>
          <p:cNvSpPr txBox="1">
            <a:spLocks/>
          </p:cNvSpPr>
          <p:nvPr/>
        </p:nvSpPr>
        <p:spPr>
          <a:xfrm>
            <a:off x="269250" y="5404007"/>
            <a:ext cx="11260503" cy="2782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5113" indent="-2651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34988" indent="-1762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96938" indent="-1762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162050" indent="-179388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96938" indent="-179388" algn="l" defTabSz="771571" rtl="0" eaLnBrk="1" latinLnBrk="0" hangingPunct="1">
              <a:lnSpc>
                <a:spcPts val="2000"/>
              </a:lnSpc>
              <a:spcBef>
                <a:spcPts val="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527175" indent="-271463" algn="l" defTabSz="771571" rtl="0" eaLnBrk="1" latinLnBrk="0" hangingPunct="1">
              <a:lnSpc>
                <a:spcPts val="2400"/>
              </a:lnSpc>
              <a:spcBef>
                <a:spcPts val="422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6pPr>
            <a:lvl7pPr marL="1884363" marR="0" indent="-184150" algn="l" defTabSz="771571" rtl="0" eaLnBrk="1" fontAlgn="auto" latinLnBrk="0" hangingPunct="1">
              <a:lnSpc>
                <a:spcPts val="2400"/>
              </a:lnSpc>
              <a:spcBef>
                <a:spcPts val="422"/>
              </a:spcBef>
              <a:spcAft>
                <a:spcPts val="0"/>
              </a:spcAft>
              <a:buClr>
                <a:srgbClr val="C00000"/>
              </a:buClr>
              <a:buSzTx/>
              <a:buFont typeface="Calibri" panose="020F0502020204030204" pitchFamily="34" charset="0"/>
              <a:buChar char="-"/>
              <a:tabLst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7pPr>
            <a:lvl8pPr marL="2892425" indent="-474663" algn="l" defTabSz="77157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Char char="•"/>
              <a:tabLst>
                <a:tab pos="2333625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79176" indent="-192893" algn="l" defTabSz="77157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Char char="•"/>
              <a:defRPr sz="15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Retraite :			</a:t>
            </a:r>
            <a:r>
              <a:rPr lang="fr-FR" b="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Rien de neuf…attendre la Grande réforme des retraites!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dirty="0">
                <a:solidFill>
                  <a:schemeClr val="tx1"/>
                </a:solidFill>
                <a:latin typeface="Book Antiqua" panose="02040602050305030304" pitchFamily="18" charset="0"/>
              </a:rPr>
              <a:t>	</a:t>
            </a:r>
            <a:r>
              <a:rPr lang="fr-FR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			</a:t>
            </a:r>
            <a:r>
              <a:rPr lang="fr-FR" b="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Abondement du PERP : devrait passer à 12% max </a:t>
            </a:r>
            <a:endParaRPr lang="fr-FR" b="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969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1822" y="1185545"/>
            <a:ext cx="10515600" cy="7679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Questions ?</a:t>
            </a:r>
            <a:endParaRPr lang="fr-FR" sz="36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608045" y="4131022"/>
            <a:ext cx="10515600" cy="767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36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Merci de votre attention</a:t>
            </a:r>
            <a:endParaRPr lang="fr-FR" sz="36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625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1614" y="402355"/>
            <a:ext cx="11534775" cy="484159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Mission temporaire :</a:t>
            </a:r>
          </a:p>
          <a:p>
            <a:endParaRPr lang="fr-FR" sz="2400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sz="24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sz="2400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sz="24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sz="2400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sz="2400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fr-FR" sz="2400" dirty="0" smtClean="0">
              <a:latin typeface="Book Antiqua" panose="02040602050305030304" pitchFamily="18" charset="0"/>
            </a:endParaRPr>
          </a:p>
          <a:p>
            <a:endParaRPr lang="fr-FR" sz="2400" dirty="0" smtClean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Collège d'Hématologie, février 2022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  <p:sp>
        <p:nvSpPr>
          <p:cNvPr id="8" name="Espace réservé du contenu 3">
            <a:extLst>
              <a:ext uri="{FF2B5EF4-FFF2-40B4-BE49-F238E27FC236}">
                <a16:creationId xmlns:a16="http://schemas.microsoft.com/office/drawing/2014/main" id="{2971776D-0A89-4D0D-849D-2B055A512DED}"/>
              </a:ext>
            </a:extLst>
          </p:cNvPr>
          <p:cNvSpPr txBox="1">
            <a:spLocks/>
          </p:cNvSpPr>
          <p:nvPr/>
        </p:nvSpPr>
        <p:spPr>
          <a:xfrm>
            <a:off x="463583" y="1066646"/>
            <a:ext cx="11512806" cy="51097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65113" indent="-2651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34988" indent="-1762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96938" indent="-176213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162050" indent="-179388" algn="l" defTabSz="771571" rtl="0" eaLnBrk="1" latinLnBrk="0" hangingPunct="1">
              <a:lnSpc>
                <a:spcPts val="2400"/>
              </a:lnSpc>
              <a:spcBef>
                <a:spcPts val="3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96938" indent="-179388" algn="l" defTabSz="771571" rtl="0" eaLnBrk="1" latinLnBrk="0" hangingPunct="1">
              <a:lnSpc>
                <a:spcPts val="2000"/>
              </a:lnSpc>
              <a:spcBef>
                <a:spcPts val="8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527175" indent="-271463" algn="l" defTabSz="771571" rtl="0" eaLnBrk="1" latinLnBrk="0" hangingPunct="1">
              <a:lnSpc>
                <a:spcPts val="2400"/>
              </a:lnSpc>
              <a:spcBef>
                <a:spcPts val="422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6pPr>
            <a:lvl7pPr marL="1884363" marR="0" indent="-184150" algn="l" defTabSz="771571" rtl="0" eaLnBrk="1" fontAlgn="auto" latinLnBrk="0" hangingPunct="1">
              <a:lnSpc>
                <a:spcPts val="2400"/>
              </a:lnSpc>
              <a:spcBef>
                <a:spcPts val="422"/>
              </a:spcBef>
              <a:spcAft>
                <a:spcPts val="0"/>
              </a:spcAft>
              <a:buClr>
                <a:srgbClr val="C00000"/>
              </a:buClr>
              <a:buSzTx/>
              <a:buFont typeface="Calibri" panose="020F0502020204030204" pitchFamily="34" charset="0"/>
              <a:buChar char="-"/>
              <a:tabLst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7pPr>
            <a:lvl8pPr marL="2892425" indent="-474663" algn="l" defTabSz="77157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Char char="•"/>
              <a:tabLst>
                <a:tab pos="2333625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79176" indent="-192893" algn="l" defTabSz="771571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Char char="•"/>
              <a:defRPr sz="15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06563" algn="l"/>
              </a:tabLst>
            </a:pPr>
            <a:r>
              <a:rPr lang="fr-FR" sz="2000" dirty="0" smtClean="0">
                <a:latin typeface="Book Antiqua" panose="02040602050305030304" pitchFamily="18" charset="0"/>
              </a:rPr>
              <a:t>Détails de l’arrêté précédent applicables aux odontologistes (arrêté </a:t>
            </a:r>
            <a:r>
              <a:rPr lang="fr-FR" sz="2000" dirty="0">
                <a:latin typeface="Book Antiqua" panose="02040602050305030304" pitchFamily="18" charset="0"/>
              </a:rPr>
              <a:t>du 29 décembre 2021/n°43</a:t>
            </a:r>
            <a:r>
              <a:rPr lang="fr-FR" sz="2000" dirty="0" smtClean="0">
                <a:latin typeface="Book Antiqua" panose="02040602050305030304" pitchFamily="18" charset="0"/>
              </a:rPr>
              <a:t>)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06563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06563" algn="l"/>
              </a:tabLst>
            </a:pPr>
            <a:r>
              <a:rPr lang="fr-FR" sz="2000" dirty="0" smtClean="0">
                <a:latin typeface="Book Antiqua" panose="02040602050305030304" pitchFamily="18" charset="0"/>
              </a:rPr>
              <a:t>1 an min d’activité de soins, d’enseignement ou de recherche :</a:t>
            </a:r>
          </a:p>
          <a:p>
            <a:pPr lvl="1">
              <a:tabLst>
                <a:tab pos="1706563" algn="l"/>
              </a:tabLst>
            </a:pPr>
            <a:r>
              <a:rPr lang="fr-FR" sz="2000" dirty="0" smtClean="0">
                <a:latin typeface="Book Antiqua" panose="02040602050305030304" pitchFamily="18" charset="0"/>
              </a:rPr>
              <a:t>Si fractionnement : périodes de 3 mois min = 12 mois cumulés</a:t>
            </a:r>
          </a:p>
          <a:p>
            <a:pPr lvl="1">
              <a:spcBef>
                <a:spcPts val="600"/>
              </a:spcBef>
              <a:tabLst>
                <a:tab pos="1706563" algn="l"/>
              </a:tabLst>
            </a:pPr>
            <a:r>
              <a:rPr lang="fr-FR" sz="2000" dirty="0" smtClean="0">
                <a:latin typeface="Book Antiqua" panose="02040602050305030304" pitchFamily="18" charset="0"/>
              </a:rPr>
              <a:t>A temps plein obligatoirement</a:t>
            </a:r>
          </a:p>
          <a:p>
            <a:pPr lvl="1">
              <a:spcBef>
                <a:spcPts val="600"/>
              </a:spcBef>
              <a:tabLst>
                <a:tab pos="1706563" algn="l"/>
              </a:tabLst>
            </a:pPr>
            <a:r>
              <a:rPr lang="fr-FR" sz="2000" dirty="0" smtClean="0">
                <a:latin typeface="Book Antiqua" panose="02040602050305030304" pitchFamily="18" charset="0"/>
              </a:rPr>
              <a:t>En France ou à [l’étranger (en public ou en privé)]</a:t>
            </a:r>
          </a:p>
          <a:p>
            <a:pPr lvl="1">
              <a:spcBef>
                <a:spcPts val="600"/>
              </a:spcBef>
              <a:tabLst>
                <a:tab pos="1706563" algn="l"/>
              </a:tabLst>
            </a:pPr>
            <a:r>
              <a:rPr lang="fr-FR" sz="2000" dirty="0" smtClean="0">
                <a:latin typeface="Book Antiqua" panose="02040602050305030304" pitchFamily="18" charset="0"/>
              </a:rPr>
              <a:t>En dehors du CHU où ils sont affectés, (CCA, AHU, PHU : où été affectés en dernier lieu)</a:t>
            </a:r>
          </a:p>
          <a:p>
            <a:pPr lvl="1">
              <a:spcBef>
                <a:spcPts val="600"/>
              </a:spcBef>
              <a:tabLst>
                <a:tab pos="1706563" algn="l"/>
              </a:tabLst>
            </a:pPr>
            <a:r>
              <a:rPr lang="fr-FR" sz="2000" dirty="0" smtClean="0">
                <a:latin typeface="Book Antiqua" panose="02040602050305030304" pitchFamily="18" charset="0"/>
              </a:rPr>
              <a:t>Dans une composante de l’université : </a:t>
            </a:r>
          </a:p>
          <a:p>
            <a:pPr lvl="2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1706563" algn="l"/>
              </a:tabLst>
            </a:pPr>
            <a:r>
              <a:rPr lang="fr-FR" sz="2000" dirty="0" smtClean="0">
                <a:latin typeface="Book Antiqua" panose="02040602050305030304" pitchFamily="18" charset="0"/>
              </a:rPr>
              <a:t>UFR, départements, labo/centres de recherche</a:t>
            </a:r>
          </a:p>
          <a:p>
            <a:pPr lvl="2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1706563" algn="l"/>
              </a:tabLst>
            </a:pPr>
            <a:r>
              <a:rPr lang="fr-FR" sz="2000" dirty="0" smtClean="0">
                <a:latin typeface="Book Antiqua" panose="02040602050305030304" pitchFamily="18" charset="0"/>
              </a:rPr>
              <a:t>Ecoles ou Institut créés par ministères</a:t>
            </a:r>
          </a:p>
          <a:p>
            <a:pPr lvl="2">
              <a:spcBef>
                <a:spcPts val="200"/>
              </a:spcBef>
              <a:buFont typeface="Arial" panose="020B0604020202020204" pitchFamily="34" charset="0"/>
              <a:buChar char="•"/>
              <a:tabLst>
                <a:tab pos="1706563" algn="l"/>
              </a:tabLst>
            </a:pPr>
            <a:r>
              <a:rPr lang="fr-FR" sz="2000" dirty="0" smtClean="0">
                <a:latin typeface="Book Antiqua" panose="02040602050305030304" pitchFamily="18" charset="0"/>
              </a:rPr>
              <a:t>Regroupement composantes créé par U.</a:t>
            </a:r>
          </a:p>
          <a:p>
            <a:pPr lvl="1">
              <a:spcBef>
                <a:spcPts val="600"/>
              </a:spcBef>
              <a:tabLst>
                <a:tab pos="1706563" algn="l"/>
              </a:tabLst>
            </a:pPr>
            <a:r>
              <a:rPr lang="fr-FR" sz="2000" dirty="0" smtClean="0">
                <a:latin typeface="Book Antiqua" panose="02040602050305030304" pitchFamily="18" charset="0"/>
              </a:rPr>
              <a:t>Ou autorité publique indépendante à caractère scientifique : HAS</a:t>
            </a:r>
          </a:p>
          <a:p>
            <a:pPr lvl="1">
              <a:spcBef>
                <a:spcPts val="600"/>
              </a:spcBef>
              <a:tabLst>
                <a:tab pos="1706563" algn="l"/>
              </a:tabLst>
            </a:pPr>
            <a:r>
              <a:rPr lang="fr-FR" sz="2000" dirty="0" smtClean="0">
                <a:latin typeface="Book Antiqua" panose="02040602050305030304" pitchFamily="18" charset="0"/>
              </a:rPr>
              <a:t>Ou EPST : INSERM, CNRS, INRAE, IRD, INRIA, INED</a:t>
            </a:r>
            <a:endParaRPr lang="fr-FR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83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0323" y="1032911"/>
            <a:ext cx="1168790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ook Antiqua" panose="02040602050305030304" pitchFamily="18" charset="0"/>
              </a:rPr>
              <a:t>Décret no 2021-1645 du 13 décembre 2021 relatif au personnel enseignant et hospitalier des centres hospitaliers et </a:t>
            </a:r>
            <a:r>
              <a:rPr lang="fr-FR" sz="1600" dirty="0" smtClean="0">
                <a:latin typeface="Book Antiqua" panose="02040602050305030304" pitchFamily="18" charset="0"/>
              </a:rPr>
              <a:t>universitaires,</a:t>
            </a:r>
            <a:endParaRPr lang="fr-FR" sz="16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ook Antiqua" panose="02040602050305030304" pitchFamily="18" charset="0"/>
              </a:rPr>
              <a:t> Décret no 2021-1646 du 13 décembre 2021 relatif à l’échelonnement indiciaire applicable au personnel enseignant et hospitalier des centres hospitaliers et universitaires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ook Antiqua" panose="02040602050305030304" pitchFamily="18" charset="0"/>
              </a:rPr>
              <a:t> Arrêté du 13 décembre 2021 relatif à la rémunération universitaire de certains membres du personnel des centres hospitaliers et universitaires </a:t>
            </a:r>
            <a:endParaRPr lang="fr-FR" sz="1600" dirty="0" smtClean="0">
              <a:latin typeface="Book Antiqua" panose="02040602050305030304" pitchFamily="18" charset="0"/>
            </a:endParaRPr>
          </a:p>
          <a:p>
            <a:endParaRPr lang="fr-FR" sz="16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ook Antiqua" panose="02040602050305030304" pitchFamily="18" charset="0"/>
              </a:rPr>
              <a:t> Arrêté du 29 décembre 2021 fixant les conditions dans lesquelles des candidats de nationalité étrangère peuvent être autorisés à participer aux concours d’accès aux corps de professeurs des universités-praticiens hospitaliers et de maîtres de conférences-praticiens hospitaliers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ook Antiqua" panose="02040602050305030304" pitchFamily="18" charset="0"/>
              </a:rPr>
              <a:t> Arrêté du 29 décembre 2021 fixant la liste des disciplines dans lesquelles les candidats à un concours d’accès à un corps du personnel enseignant et hospitalier des centres hospitaliers et universitaires doivent satisfaire à une épreuve pédagogique pratique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ook Antiqua" panose="02040602050305030304" pitchFamily="18" charset="0"/>
              </a:rPr>
              <a:t> Arrêté du 29 décembre 2021 fixant la procédure de recrutement du personnel enseignant et hospitalier titulaire des centres hospitaliers et universitaires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ook Antiqua" panose="02040602050305030304" pitchFamily="18" charset="0"/>
              </a:rPr>
              <a:t> Arrêté du 29 décembre 2021 fixant les conditions de dépôt de candidatures et les modalités de constitution et de fonctionnement de la commission pour le recrutement des praticiens hospitaliers universitaires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Book Antiqua" panose="02040602050305030304" pitchFamily="18" charset="0"/>
              </a:rPr>
              <a:t> Arrêté du 29 décembre 2021 fixant les modalités de constitution des dossiers et de dépôt des candidatures pour le recrutement des chefs de clinique des universités-assistants des hôpitaux et des assistants hospitaliers universitaires 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7538" y="337572"/>
            <a:ext cx="10515600" cy="432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Textes décembre 2021</a:t>
            </a:r>
            <a:endParaRPr lang="fr-FR" sz="32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54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75169E4-0A18-4614-8B0D-2051C5CAB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54" y="838201"/>
            <a:ext cx="12010291" cy="4207098"/>
          </a:xfrm>
        </p:spPr>
        <p:txBody>
          <a:bodyPr>
            <a:noAutofit/>
          </a:bodyPr>
          <a:lstStyle/>
          <a:p>
            <a:pPr algn="just"/>
            <a:r>
              <a:rPr lang="fr-FR" sz="1600" dirty="0" smtClean="0">
                <a:latin typeface="Book Antiqua" panose="02040602050305030304" pitchFamily="18" charset="0"/>
              </a:rPr>
              <a:t> </a:t>
            </a:r>
            <a:r>
              <a:rPr lang="fr-FR" sz="1600" dirty="0">
                <a:latin typeface="Book Antiqua" panose="02040602050305030304" pitchFamily="18" charset="0"/>
              </a:rPr>
              <a:t>Arrêté du 13 décembre 2021 modifiant l’arrêté du 15 juin 2016 relatif aux émoluments, rémunérations ou indemnités des personnels médicaux, pharmaceutiques et odontologiques exerçant leurs fonctions à temps plein ou à temps partiel dans les établissements publics de santé </a:t>
            </a:r>
          </a:p>
          <a:p>
            <a:pPr algn="just"/>
            <a:r>
              <a:rPr lang="fr-FR" sz="1600" dirty="0">
                <a:latin typeface="Book Antiqua" panose="02040602050305030304" pitchFamily="18" charset="0"/>
              </a:rPr>
              <a:t> Arrêté du 13 décembre 2021 relatif à la part complémentaire variable de rémunération des personnels enseignants et hospitaliers </a:t>
            </a:r>
          </a:p>
          <a:p>
            <a:pPr algn="just"/>
            <a:r>
              <a:rPr lang="fr-FR" sz="1600" dirty="0">
                <a:latin typeface="Book Antiqua" panose="02040602050305030304" pitchFamily="18" charset="0"/>
              </a:rPr>
              <a:t> Arrêté du 13 décembre 2021 modifiant l’arrêté du 14 mars 2017 relatif à la prime d’exercice territorial des personnels médicaux, odontologiques et pharmaceutiques </a:t>
            </a:r>
          </a:p>
          <a:p>
            <a:pPr algn="just"/>
            <a:r>
              <a:rPr lang="fr-FR" sz="1600" dirty="0">
                <a:latin typeface="Book Antiqua" panose="02040602050305030304" pitchFamily="18" charset="0"/>
              </a:rPr>
              <a:t> Arrêté du 13 décembre 2021 relatif à l’indemnité d’engagement de service public exclusif des personnels enseignants et hospitaliers titulaires </a:t>
            </a:r>
          </a:p>
          <a:p>
            <a:pPr algn="just"/>
            <a:r>
              <a:rPr lang="fr-FR" sz="1600" dirty="0">
                <a:latin typeface="Book Antiqua" panose="02040602050305030304" pitchFamily="18" charset="0"/>
              </a:rPr>
              <a:t> Arrêté du 13 décembre 2021 relatif à l’indemnité d’engagement de service public exclusif des chefs de clinique des universités-assistants des hôpitaux, des assistants hospitaliers universitaires et des praticiens hospitaliers universitaires </a:t>
            </a:r>
          </a:p>
          <a:p>
            <a:pPr algn="just"/>
            <a:r>
              <a:rPr lang="fr-FR" sz="1600" dirty="0">
                <a:latin typeface="Book Antiqua" panose="02040602050305030304" pitchFamily="18" charset="0"/>
              </a:rPr>
              <a:t> Arrêté du 13 décembre 2021 relatif à l’indemnité d’activité sectorielle et de liaison des personnels enseignants et hospitaliers </a:t>
            </a:r>
          </a:p>
          <a:p>
            <a:pPr algn="just"/>
            <a:r>
              <a:rPr lang="fr-FR" sz="1600" dirty="0">
                <a:latin typeface="Book Antiqua" panose="02040602050305030304" pitchFamily="18" charset="0"/>
              </a:rPr>
              <a:t> Décret no 2021-1655 du 15 décembre 2021 relatif à la prime de solidarité territoriale </a:t>
            </a:r>
          </a:p>
          <a:p>
            <a:pPr algn="just"/>
            <a:r>
              <a:rPr lang="fr-FR" sz="1600" dirty="0">
                <a:latin typeface="Book Antiqua" panose="02040602050305030304" pitchFamily="18" charset="0"/>
              </a:rPr>
              <a:t>Arrêté du 18 décembre 2021 modifiant l'arrêté du 12 avril 2021 relatif à la majoration exceptionnelle de l'indemnisation du temps de travail additionnel et des gardes pour les personnels médicaux exerçant en établissements publics de santé et à la majoration exceptionnelle de l'indemnité de garde hospitalière des praticiens des armées </a:t>
            </a:r>
          </a:p>
          <a:p>
            <a:pPr algn="just"/>
            <a:r>
              <a:rPr lang="fr-FR" sz="1600" dirty="0">
                <a:latin typeface="Book Antiqua" panose="02040602050305030304" pitchFamily="18" charset="0"/>
              </a:rPr>
              <a:t>Arrêté du 23 décembre 2021 modifiant l'arrêté du 15 juin 2016 relatif aux émoluments, rémunérations ou indemnités des personnels médicaux, pharmaceutiques et odontologiques exerçant leurs fonctions à temps plein ou à temps partiel dans les établissements publics de santé </a:t>
            </a:r>
            <a:r>
              <a:rPr lang="fr-FR" sz="1600" dirty="0" smtClean="0">
                <a:latin typeface="Book Antiqua" panose="02040602050305030304" pitchFamily="18" charset="0"/>
              </a:rPr>
              <a:t>– </a:t>
            </a:r>
          </a:p>
          <a:p>
            <a:pPr algn="just"/>
            <a:r>
              <a:rPr lang="fr-FR" sz="1600" dirty="0" smtClean="0">
                <a:latin typeface="Book Antiqua" panose="02040602050305030304" pitchFamily="18" charset="0"/>
              </a:rPr>
              <a:t>Décret </a:t>
            </a:r>
            <a:r>
              <a:rPr lang="fr-FR" sz="1600" dirty="0">
                <a:latin typeface="Book Antiqua" panose="02040602050305030304" pitchFamily="18" charset="0"/>
              </a:rPr>
              <a:t>n° 2021-1893 du 29 décembre 2021 modifiant la participation des établissements de santé au dispositif d'abondement des plans d'épargne-retraite des personnels hospitalo-universitaires </a:t>
            </a:r>
            <a:r>
              <a:rPr lang="fr-FR" sz="1600" dirty="0" smtClean="0">
                <a:latin typeface="Book Antiqua" panose="02040602050305030304" pitchFamily="18" charset="0"/>
              </a:rPr>
              <a:t>-</a:t>
            </a:r>
            <a:endParaRPr lang="fr-FR" sz="1600" dirty="0">
              <a:latin typeface="Book Antiqua" panose="02040602050305030304" pitchFamily="18" charset="0"/>
            </a:endParaRPr>
          </a:p>
          <a:p>
            <a:pPr algn="just"/>
            <a:endParaRPr lang="fr-FR" sz="1600" dirty="0">
              <a:latin typeface="Book Antiqua" panose="0204060205030503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6737" y="119501"/>
            <a:ext cx="718700" cy="7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13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259" y="1434291"/>
            <a:ext cx="11818141" cy="3493867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fr-FR" sz="2400" dirty="0">
                <a:latin typeface="Book Antiqua" panose="02040602050305030304" pitchFamily="18" charset="0"/>
              </a:rPr>
              <a:t>1 </a:t>
            </a:r>
            <a:r>
              <a:rPr lang="fr-FR" sz="2400" dirty="0" smtClean="0">
                <a:latin typeface="Book Antiqua" panose="02040602050305030304" pitchFamily="18" charset="0"/>
              </a:rPr>
              <a:t>– Unification du statut HU entre les disciplines </a:t>
            </a:r>
            <a:r>
              <a:rPr lang="fr-FR" sz="2400" dirty="0" smtClean="0">
                <a:latin typeface="Book Antiqua" panose="02040602050305030304" pitchFamily="18" charset="0"/>
              </a:rPr>
              <a:t>Médecine, </a:t>
            </a:r>
            <a:r>
              <a:rPr lang="fr-FR" sz="2400" dirty="0" smtClean="0">
                <a:latin typeface="Book Antiqua" panose="02040602050305030304" pitchFamily="18" charset="0"/>
              </a:rPr>
              <a:t>Pharmacie et Odontologie</a:t>
            </a:r>
          </a:p>
          <a:p>
            <a:pPr algn="just">
              <a:spcBef>
                <a:spcPts val="0"/>
              </a:spcBef>
            </a:pPr>
            <a:endParaRPr lang="fr-FR" sz="2400" dirty="0" smtClean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685800" y="365124"/>
            <a:ext cx="10515600" cy="432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Qu’est-ce qui a changé?</a:t>
            </a:r>
            <a:endParaRPr lang="fr-FR" sz="32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6185" y="2637418"/>
            <a:ext cx="1139483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Book Antiqua" panose="02040602050305030304" pitchFamily="18" charset="0"/>
              </a:rPr>
              <a:t>La fusion des corps des membres titulaires du personnel enseignant et hospitalier : </a:t>
            </a:r>
            <a:r>
              <a:rPr lang="fr-FR" dirty="0" smtClean="0">
                <a:latin typeface="Book Antiqua" panose="02040602050305030304" pitchFamily="18" charset="0"/>
              </a:rPr>
              <a:t>plus </a:t>
            </a:r>
            <a:r>
              <a:rPr lang="fr-FR" dirty="0">
                <a:latin typeface="Book Antiqua" panose="02040602050305030304" pitchFamily="18" charset="0"/>
              </a:rPr>
              <a:t>de distinction médecine, </a:t>
            </a:r>
            <a:r>
              <a:rPr lang="fr-FR" dirty="0" smtClean="0">
                <a:latin typeface="Book Antiqua" panose="02040602050305030304" pitchFamily="18" charset="0"/>
              </a:rPr>
              <a:t>pharmacie, odontologie </a:t>
            </a:r>
            <a:r>
              <a:rPr lang="fr-FR" dirty="0">
                <a:latin typeface="Book Antiqua" panose="02040602050305030304" pitchFamily="18" charset="0"/>
              </a:rPr>
              <a:t>mais </a:t>
            </a:r>
            <a:r>
              <a:rPr lang="fr-FR" b="1" dirty="0">
                <a:latin typeface="Book Antiqua" panose="02040602050305030304" pitchFamily="18" charset="0"/>
              </a:rPr>
              <a:t>création d’un corps unique </a:t>
            </a:r>
            <a:r>
              <a:rPr lang="fr-FR" dirty="0">
                <a:latin typeface="Book Antiqua" panose="02040602050305030304" pitchFamily="18" charset="0"/>
              </a:rPr>
              <a:t>de </a:t>
            </a:r>
            <a:r>
              <a:rPr lang="fr-FR" dirty="0" smtClean="0">
                <a:latin typeface="Book Antiqua" panose="02040602050305030304" pitchFamily="18" charset="0"/>
              </a:rPr>
              <a:t>PU-PH </a:t>
            </a:r>
            <a:r>
              <a:rPr lang="fr-FR" dirty="0">
                <a:latin typeface="Book Antiqua" panose="02040602050305030304" pitchFamily="18" charset="0"/>
              </a:rPr>
              <a:t>et de </a:t>
            </a:r>
            <a:r>
              <a:rPr lang="fr-FR" dirty="0" smtClean="0">
                <a:latin typeface="Book Antiqua" panose="02040602050305030304" pitchFamily="18" charset="0"/>
              </a:rPr>
              <a:t>MCU-PH</a:t>
            </a:r>
            <a:endParaRPr lang="fr-F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Book Antiqua" panose="02040602050305030304" pitchFamily="18" charset="0"/>
              </a:rPr>
              <a:t>La création de qualités uniques de personnels temporaires et non-titulaires des disciplines médicales 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Book Antiqua" panose="02040602050305030304" pitchFamily="18" charset="0"/>
              </a:rPr>
              <a:t>PHU unique médecine, </a:t>
            </a:r>
            <a:r>
              <a:rPr lang="fr-FR" dirty="0" smtClean="0">
                <a:latin typeface="Book Antiqua" panose="02040602050305030304" pitchFamily="18" charset="0"/>
              </a:rPr>
              <a:t>pharmacie, odontologie</a:t>
            </a:r>
            <a:endParaRPr lang="fr-FR" dirty="0">
              <a:latin typeface="Book Antiqua" panose="0204060205030503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b="1" dirty="0">
                <a:latin typeface="Book Antiqua" panose="02040602050305030304" pitchFamily="18" charset="0"/>
              </a:rPr>
              <a:t>CCU-AH</a:t>
            </a:r>
            <a:r>
              <a:rPr lang="fr-FR" dirty="0">
                <a:latin typeface="Book Antiqua" panose="02040602050305030304" pitchFamily="18" charset="0"/>
              </a:rPr>
              <a:t> (CCA médecine et AHU </a:t>
            </a:r>
            <a:r>
              <a:rPr lang="fr-FR" dirty="0" smtClean="0">
                <a:latin typeface="Book Antiqua" panose="02040602050305030304" pitchFamily="18" charset="0"/>
              </a:rPr>
              <a:t>odontologie </a:t>
            </a:r>
            <a:r>
              <a:rPr lang="fr-FR" dirty="0">
                <a:latin typeface="Book Antiqua" panose="02040602050305030304" pitchFamily="18" charset="0"/>
              </a:rPr>
              <a:t>ayant une activité clinique)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Book Antiqua" panose="02040602050305030304" pitchFamily="18" charset="0"/>
              </a:rPr>
              <a:t>AHU (médecine, </a:t>
            </a:r>
            <a:r>
              <a:rPr lang="fr-FR" dirty="0" smtClean="0">
                <a:latin typeface="Book Antiqua" panose="02040602050305030304" pitchFamily="18" charset="0"/>
              </a:rPr>
              <a:t>pharmacie, odontologie) </a:t>
            </a:r>
            <a:r>
              <a:rPr lang="fr-FR" dirty="0">
                <a:latin typeface="Book Antiqua" panose="02040602050305030304" pitchFamily="18" charset="0"/>
              </a:rPr>
              <a:t>ayant une activité biologique ou </a:t>
            </a:r>
            <a:r>
              <a:rPr lang="fr-FR" dirty="0" smtClean="0">
                <a:latin typeface="Book Antiqua" panose="02040602050305030304" pitchFamily="18" charset="0"/>
              </a:rPr>
              <a:t>mixte</a:t>
            </a:r>
          </a:p>
          <a:p>
            <a:pPr lvl="1" algn="just"/>
            <a:endParaRPr lang="fr-F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>
                <a:latin typeface="Book Antiqua" panose="02040602050305030304" pitchFamily="18" charset="0"/>
              </a:rPr>
              <a:t>Pas de changement sur la gestion des personnels enseignants et hospitaliers par les Doyens et les </a:t>
            </a:r>
            <a:r>
              <a:rPr lang="fr-FR" dirty="0" smtClean="0">
                <a:latin typeface="Book Antiqua" panose="02040602050305030304" pitchFamily="18" charset="0"/>
              </a:rPr>
              <a:t>DG </a:t>
            </a:r>
            <a:endParaRPr lang="fr-F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>
              <a:latin typeface="Book Antiqua" panose="02040602050305030304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fr-F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41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536" y="1156872"/>
            <a:ext cx="11818141" cy="3493867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fr-FR" sz="2000" dirty="0" smtClean="0">
                <a:latin typeface="Book Antiqua" panose="02040602050305030304" pitchFamily="18" charset="0"/>
              </a:rPr>
              <a:t> </a:t>
            </a:r>
            <a:r>
              <a:rPr lang="fr-FR" sz="2400" dirty="0" smtClean="0">
                <a:latin typeface="Book Antiqua" panose="02040602050305030304" pitchFamily="18" charset="0"/>
              </a:rPr>
              <a:t>2 – Accès aux statuts </a:t>
            </a:r>
            <a:endParaRPr lang="fr-FR" sz="2000" dirty="0" smtClean="0">
              <a:latin typeface="Book Antiqua" panose="0204060205030503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fr-FR" sz="2000" dirty="0" smtClean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685800" y="365124"/>
            <a:ext cx="10515600" cy="432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Qu’est-ce qui a changé?</a:t>
            </a:r>
            <a:endParaRPr lang="fr-FR" sz="32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421BDB6F-9D47-4EE5-A325-FC56003E495F}"/>
              </a:ext>
            </a:extLst>
          </p:cNvPr>
          <p:cNvSpPr txBox="1">
            <a:spLocks/>
          </p:cNvSpPr>
          <p:nvPr/>
        </p:nvSpPr>
        <p:spPr>
          <a:xfrm>
            <a:off x="331177" y="1712422"/>
            <a:ext cx="11620500" cy="18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u="sng" dirty="0" smtClean="0">
                <a:latin typeface="Book Antiqua" panose="02040602050305030304" pitchFamily="18" charset="0"/>
              </a:rPr>
              <a:t>Pour les non titulaires </a:t>
            </a:r>
            <a:r>
              <a:rPr lang="fr-FR" sz="1600" dirty="0" smtClean="0">
                <a:latin typeface="Book Antiqua" panose="02040602050305030304" pitchFamily="18" charset="0"/>
              </a:rPr>
              <a:t>:</a:t>
            </a:r>
          </a:p>
          <a:p>
            <a:pPr lvl="1" algn="just"/>
            <a:r>
              <a:rPr lang="fr-FR" sz="1600" dirty="0" smtClean="0">
                <a:latin typeface="Book Antiqua" panose="02040602050305030304" pitchFamily="18" charset="0"/>
              </a:rPr>
              <a:t>Le DES est dorénavant exigé pour être recruté en qualité de CCU-AH ou d'AHU de toutes les disciplines de santé</a:t>
            </a:r>
          </a:p>
          <a:p>
            <a:pPr lvl="1" algn="just"/>
            <a:r>
              <a:rPr lang="fr-FR" sz="1600" dirty="0" smtClean="0">
                <a:latin typeface="Book Antiqua" panose="02040602050305030304" pitchFamily="18" charset="0"/>
              </a:rPr>
              <a:t>Le système d'équivalence au DES de médecine et d'odontologie des diplômes délivrés par un État membre de l'Union européenne ou d'un autre État </a:t>
            </a:r>
            <a:r>
              <a:rPr lang="fr-FR" sz="1600" dirty="0" smtClean="0">
                <a:latin typeface="Book Antiqua" panose="02040602050305030304" pitchFamily="18" charset="0"/>
              </a:rPr>
              <a:t>de </a:t>
            </a:r>
            <a:r>
              <a:rPr lang="fr-FR" sz="1600" dirty="0" smtClean="0">
                <a:latin typeface="Book Antiqua" panose="02040602050305030304" pitchFamily="18" charset="0"/>
              </a:rPr>
              <a:t>l'Espace économique européen est étendu au DES de pharmacie</a:t>
            </a:r>
          </a:p>
          <a:p>
            <a:pPr lvl="1" algn="just"/>
            <a:r>
              <a:rPr lang="fr-FR" sz="1600" dirty="0" smtClean="0">
                <a:latin typeface="Book Antiqua" panose="02040602050305030304" pitchFamily="18" charset="0"/>
              </a:rPr>
              <a:t>Le concours d'AHU en odontologie est supprimé.</a:t>
            </a:r>
          </a:p>
          <a:p>
            <a:pPr lvl="1" algn="just"/>
            <a:r>
              <a:rPr lang="fr-FR" sz="1600" dirty="0" smtClean="0">
                <a:latin typeface="Book Antiqua" panose="02040602050305030304" pitchFamily="18" charset="0"/>
              </a:rPr>
              <a:t>Statut de PHU ouvert  aux pharmaciens et odontologistes, selon </a:t>
            </a:r>
            <a:r>
              <a:rPr lang="fr-FR" sz="1600" dirty="0" smtClean="0">
                <a:latin typeface="Book Antiqua" panose="02040602050305030304" pitchFamily="18" charset="0"/>
              </a:rPr>
              <a:t>les mêmes modalités </a:t>
            </a:r>
            <a:r>
              <a:rPr lang="fr-FR" sz="1600" dirty="0" smtClean="0">
                <a:latin typeface="Book Antiqua" panose="02040602050305030304" pitchFamily="18" charset="0"/>
              </a:rPr>
              <a:t>que celui des médecins</a:t>
            </a:r>
            <a:endParaRPr lang="fr-FR" sz="1600" dirty="0">
              <a:latin typeface="Book Antiqua" panose="02040602050305030304" pitchFamily="18" charset="0"/>
            </a:endParaRP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E4C62AB5-775C-44BC-80FD-A2F249C97721}"/>
              </a:ext>
            </a:extLst>
          </p:cNvPr>
          <p:cNvSpPr txBox="1">
            <a:spLocks/>
          </p:cNvSpPr>
          <p:nvPr/>
        </p:nvSpPr>
        <p:spPr>
          <a:xfrm>
            <a:off x="331177" y="3552092"/>
            <a:ext cx="11696700" cy="2804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u="sng" dirty="0" smtClean="0">
                <a:latin typeface="Book Antiqua" panose="02040602050305030304" pitchFamily="18" charset="0"/>
              </a:rPr>
              <a:t>Pour les titulaires </a:t>
            </a:r>
            <a:r>
              <a:rPr lang="fr-FR" sz="1600" dirty="0" smtClean="0">
                <a:latin typeface="Book Antiqua" panose="02040602050305030304" pitchFamily="18" charset="0"/>
              </a:rPr>
              <a:t>:</a:t>
            </a:r>
          </a:p>
          <a:p>
            <a:pPr lvl="1" algn="just"/>
            <a:r>
              <a:rPr lang="fr-FR" sz="1600" dirty="0" smtClean="0">
                <a:latin typeface="Book Antiqua" panose="02040602050305030304" pitchFamily="18" charset="0"/>
              </a:rPr>
              <a:t>Concours de MCU-PH ouvert aux CCU-AH et AHU qui justifient d'au moins </a:t>
            </a:r>
            <a:r>
              <a:rPr lang="fr-FR" sz="1600" b="1" dirty="0" smtClean="0">
                <a:latin typeface="Book Antiqua" panose="02040602050305030304" pitchFamily="18" charset="0"/>
              </a:rPr>
              <a:t>un an </a:t>
            </a:r>
            <a:r>
              <a:rPr lang="fr-FR" sz="1600" dirty="0" smtClean="0">
                <a:latin typeface="Book Antiqua" panose="02040602050305030304" pitchFamily="18" charset="0"/>
              </a:rPr>
              <a:t>d'exercice effectif. </a:t>
            </a:r>
          </a:p>
          <a:p>
            <a:pPr lvl="1" algn="just"/>
            <a:r>
              <a:rPr lang="fr-FR" sz="1600" dirty="0" smtClean="0">
                <a:latin typeface="Book Antiqua" panose="02040602050305030304" pitchFamily="18" charset="0"/>
              </a:rPr>
              <a:t>Et être titulaires d’un master 2 ou d’un titre ou diplôme conférant le grade de master, dans les disciplines médicales comme dans les disciplines odontologiques et pharmaceutiques (concours type 1)</a:t>
            </a:r>
          </a:p>
          <a:p>
            <a:pPr lvl="1" algn="just"/>
            <a:r>
              <a:rPr lang="fr-FR" sz="1600" dirty="0">
                <a:latin typeface="Book Antiqua" panose="02040602050305030304" pitchFamily="18" charset="0"/>
              </a:rPr>
              <a:t>C</a:t>
            </a:r>
            <a:r>
              <a:rPr lang="fr-FR" sz="1600" dirty="0" smtClean="0">
                <a:latin typeface="Book Antiqua" panose="02040602050305030304" pitchFamily="18" charset="0"/>
              </a:rPr>
              <a:t>oncours de PU-PH ouvert aux CCU-AH, AHU et MCU-PH qui justifient d'au moins </a:t>
            </a:r>
            <a:r>
              <a:rPr lang="fr-FR" sz="1600" b="1" dirty="0" smtClean="0">
                <a:latin typeface="Book Antiqua" panose="02040602050305030304" pitchFamily="18" charset="0"/>
              </a:rPr>
              <a:t>deux ans </a:t>
            </a:r>
            <a:r>
              <a:rPr lang="fr-FR" sz="1600" dirty="0" smtClean="0">
                <a:latin typeface="Book Antiqua" panose="02040602050305030304" pitchFamily="18" charset="0"/>
              </a:rPr>
              <a:t>d'exercice.</a:t>
            </a:r>
          </a:p>
          <a:p>
            <a:pPr lvl="1" algn="just"/>
            <a:r>
              <a:rPr lang="fr-FR" sz="1600" dirty="0" smtClean="0">
                <a:latin typeface="Book Antiqua" panose="02040602050305030304" pitchFamily="18" charset="0"/>
              </a:rPr>
              <a:t>Plus de limitations du nombre de participations aux concours de MCU-PH et de PU-PH. </a:t>
            </a:r>
          </a:p>
          <a:p>
            <a:pPr lvl="1" algn="just"/>
            <a:r>
              <a:rPr lang="fr-FR" sz="1600" dirty="0" err="1" smtClean="0">
                <a:latin typeface="Book Antiqua" panose="02040602050305030304" pitchFamily="18" charset="0"/>
              </a:rPr>
              <a:t>ll</a:t>
            </a:r>
            <a:r>
              <a:rPr lang="fr-FR" sz="1600" dirty="0" smtClean="0">
                <a:latin typeface="Book Antiqua" panose="02040602050305030304" pitchFamily="18" charset="0"/>
              </a:rPr>
              <a:t> est désormais possible d'accueillir en détachement, des directeurs de recherche dans le corps de PU-PH au titre de toutes les disciplines de santé.</a:t>
            </a:r>
            <a:endParaRPr lang="fr-FR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3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685800" y="365124"/>
            <a:ext cx="10515600" cy="432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Qu’est-ce qui a changé?</a:t>
            </a:r>
            <a:endParaRPr lang="fr-FR" sz="32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F3C66E8F-CFDA-4C68-8E36-2A719BC4E337}"/>
              </a:ext>
            </a:extLst>
          </p:cNvPr>
          <p:cNvSpPr txBox="1">
            <a:spLocks/>
          </p:cNvSpPr>
          <p:nvPr/>
        </p:nvSpPr>
        <p:spPr>
          <a:xfrm>
            <a:off x="310110" y="1083824"/>
            <a:ext cx="11532235" cy="527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ook Antiqua" panose="02040602050305030304" pitchFamily="18" charset="0"/>
              </a:rPr>
              <a:t> </a:t>
            </a:r>
            <a:r>
              <a:rPr lang="fr-FR" sz="2400" dirty="0">
                <a:latin typeface="Book Antiqua" panose="02040602050305030304" pitchFamily="18" charset="0"/>
              </a:rPr>
              <a:t>2 – Accès aux statuts </a:t>
            </a:r>
            <a:endParaRPr lang="fr-FR" sz="2400" dirty="0" smtClean="0">
              <a:latin typeface="Book Antiqua" panose="02040602050305030304" pitchFamily="18" charset="0"/>
            </a:endParaRPr>
          </a:p>
          <a:p>
            <a:endParaRPr lang="fr-FR" sz="1600" dirty="0">
              <a:latin typeface="Book Antiqua" panose="02040602050305030304" pitchFamily="18" charset="0"/>
            </a:endParaRPr>
          </a:p>
          <a:p>
            <a:pPr lvl="1"/>
            <a:r>
              <a:rPr lang="fr-FR" sz="1800" dirty="0" smtClean="0">
                <a:latin typeface="Book Antiqua" panose="02040602050305030304" pitchFamily="18" charset="0"/>
              </a:rPr>
              <a:t>L'ouverture des concours de PU-PH de type 2, 3, 5 et 6 à toutes les disciplines de santé</a:t>
            </a:r>
          </a:p>
          <a:p>
            <a:pPr lvl="1"/>
            <a:r>
              <a:rPr lang="fr-FR" sz="1800" dirty="0" smtClean="0">
                <a:latin typeface="Book Antiqua" panose="02040602050305030304" pitchFamily="18" charset="0"/>
              </a:rPr>
              <a:t>Le corps des PU-PH dans toutes les disciplines de santé est désormais ouvert, dans les conditions posées par le décret du 13 décembre 2021 aux :</a:t>
            </a:r>
          </a:p>
          <a:p>
            <a:pPr lvl="2" algn="just"/>
            <a:r>
              <a:rPr lang="fr-FR" sz="1800" dirty="0" smtClean="0">
                <a:latin typeface="Book Antiqua" panose="02040602050305030304" pitchFamily="18" charset="0"/>
              </a:rPr>
              <a:t>chercheurs-titulaires et anciens chercheurs d'organismes publics à caractère scientifique, de l'Institut Pasteur et des centres de lutte contre le cancer, ainsi que des centres ou établissements de transfusion sanguine des villes sièges de centres hospitaliers et universitaires ;</a:t>
            </a:r>
          </a:p>
          <a:p>
            <a:pPr lvl="2"/>
            <a:r>
              <a:rPr lang="fr-FR" sz="1800" dirty="0" smtClean="0">
                <a:latin typeface="Book Antiqua" panose="02040602050305030304" pitchFamily="18" charset="0"/>
              </a:rPr>
              <a:t>enseignants-chercheurs ne relevant pas du décret               </a:t>
            </a:r>
          </a:p>
          <a:p>
            <a:pPr lvl="2"/>
            <a:r>
              <a:rPr lang="fr-FR" sz="1800" dirty="0" smtClean="0">
                <a:latin typeface="Book Antiqua" panose="02040602050305030304" pitchFamily="18" charset="0"/>
              </a:rPr>
              <a:t>candidats ayant exercé dans un établissement étranger d'enseignement supérieur ou de recherche des fonctions d'enseignement ou de recherche d'un niveau au moins équivalent à celles confiées aux maîtres de conférences ;</a:t>
            </a:r>
          </a:p>
          <a:p>
            <a:pPr lvl="2"/>
            <a:r>
              <a:rPr lang="fr-FR" sz="1800" dirty="0" smtClean="0">
                <a:latin typeface="Book Antiqua" panose="02040602050305030304" pitchFamily="18" charset="0"/>
              </a:rPr>
              <a:t>praticiens hospitaliers ayant exercé une activité enseignante universitaire ;</a:t>
            </a:r>
          </a:p>
          <a:p>
            <a:pPr lvl="2"/>
            <a:r>
              <a:rPr lang="fr-FR" sz="1800" dirty="0" smtClean="0">
                <a:latin typeface="Book Antiqua" panose="02040602050305030304" pitchFamily="18" charset="0"/>
              </a:rPr>
              <a:t>MCU-PH ayant dix ans d'ancienneté en cette qualité ;</a:t>
            </a:r>
          </a:p>
          <a:p>
            <a:pPr lvl="2"/>
            <a:r>
              <a:rPr lang="fr-FR" sz="1800" dirty="0" smtClean="0">
                <a:latin typeface="Book Antiqua" panose="02040602050305030304" pitchFamily="18" charset="0"/>
              </a:rPr>
              <a:t>personnes n'ayant pas la qualité de membre du personnel enseignant et hospitalier, de fonctionnaire ou d'agent public et ayant exercé des fonctions soit d'enseignement, soit de recherche, soit de soin.</a:t>
            </a:r>
            <a:endParaRPr lang="fr-FR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0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7972" y="360617"/>
            <a:ext cx="11534775" cy="5415428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Mobilité pour accès poste PU-PH </a:t>
            </a:r>
            <a:r>
              <a:rPr lang="fr-FR" dirty="0" smtClean="0">
                <a:latin typeface="Book Antiqua" panose="02040602050305030304" pitchFamily="18" charset="0"/>
              </a:rPr>
              <a:t>: </a:t>
            </a:r>
            <a:r>
              <a:rPr lang="fr-FR" sz="2000" dirty="0" smtClean="0">
                <a:latin typeface="Book Antiqua" panose="02040602050305030304" pitchFamily="18" charset="0"/>
              </a:rPr>
              <a:t>texte du 29 12 2021</a:t>
            </a:r>
            <a:endParaRPr lang="fr-FR" sz="2400" dirty="0" smtClean="0">
              <a:latin typeface="Book Antiqua" panose="02040602050305030304" pitchFamily="18" charset="0"/>
            </a:endParaRPr>
          </a:p>
          <a:p>
            <a:endParaRPr lang="fr-FR" dirty="0" smtClean="0">
              <a:latin typeface="Book Antiqua" panose="02040602050305030304" pitchFamily="18" charset="0"/>
            </a:endParaRPr>
          </a:p>
          <a:p>
            <a:pPr lvl="1"/>
            <a:r>
              <a:rPr lang="fr-FR" b="1" dirty="0" smtClean="0">
                <a:latin typeface="Book Antiqua" panose="02040602050305030304" pitchFamily="18" charset="0"/>
              </a:rPr>
              <a:t>Soins </a:t>
            </a:r>
            <a:r>
              <a:rPr lang="fr-FR" dirty="0" smtClean="0">
                <a:latin typeface="Book Antiqua" panose="02040602050305030304" pitchFamily="18" charset="0"/>
              </a:rPr>
              <a:t>: 	- Etre titulaire du Dr en Médecine et du DES</a:t>
            </a:r>
          </a:p>
          <a:p>
            <a:pPr marL="0" indent="0">
              <a:buNone/>
            </a:pPr>
            <a:r>
              <a:rPr lang="fr-FR" sz="2400" dirty="0">
                <a:latin typeface="Book Antiqua" panose="02040602050305030304" pitchFamily="18" charset="0"/>
              </a:rPr>
              <a:t>	</a:t>
            </a:r>
            <a:r>
              <a:rPr lang="fr-FR" sz="2400" dirty="0" smtClean="0">
                <a:latin typeface="Book Antiqua" panose="02040602050305030304" pitchFamily="18" charset="0"/>
              </a:rPr>
              <a:t>	- effectuées </a:t>
            </a:r>
            <a:r>
              <a:rPr lang="fr-FR" sz="2400" dirty="0">
                <a:latin typeface="Book Antiqua" panose="02040602050305030304" pitchFamily="18" charset="0"/>
              </a:rPr>
              <a:t>comme CCA, AHU, PHU, MCUPH et PUPH </a:t>
            </a:r>
            <a:r>
              <a:rPr lang="fr-FR" sz="2400" dirty="0" smtClean="0">
                <a:latin typeface="Book Antiqua" panose="02040602050305030304" pitchFamily="18" charset="0"/>
              </a:rPr>
              <a:t>(hors </a:t>
            </a:r>
            <a:r>
              <a:rPr lang="fr-FR" sz="2400" dirty="0">
                <a:latin typeface="Book Antiqua" panose="02040602050305030304" pitchFamily="18" charset="0"/>
              </a:rPr>
              <a:t>du CHU </a:t>
            </a:r>
            <a:r>
              <a:rPr lang="fr-FR" sz="2400" dirty="0" smtClean="0">
                <a:latin typeface="Book Antiqua" panose="02040602050305030304" pitchFamily="18" charset="0"/>
              </a:rPr>
              <a:t>du candidat)</a:t>
            </a:r>
          </a:p>
          <a:p>
            <a:pPr marL="0" indent="0">
              <a:buNone/>
            </a:pPr>
            <a:endParaRPr lang="fr-FR" sz="2400" dirty="0">
              <a:latin typeface="Book Antiqua" panose="02040602050305030304" pitchFamily="18" charset="0"/>
            </a:endParaRPr>
          </a:p>
          <a:p>
            <a:pPr lvl="1"/>
            <a:r>
              <a:rPr lang="fr-FR" b="1" dirty="0" smtClean="0">
                <a:latin typeface="Book Antiqua" panose="02040602050305030304" pitchFamily="18" charset="0"/>
              </a:rPr>
              <a:t>Enseignement ou Recherche </a:t>
            </a:r>
            <a:r>
              <a:rPr lang="fr-FR" dirty="0" smtClean="0">
                <a:latin typeface="Book Antiqua" panose="02040602050305030304" pitchFamily="18" charset="0"/>
              </a:rPr>
              <a:t>:</a:t>
            </a:r>
            <a:endParaRPr lang="fr-FR" dirty="0">
              <a:latin typeface="Book Antiqua" panose="02040602050305030304" pitchFamily="18" charset="0"/>
            </a:endParaRPr>
          </a:p>
          <a:p>
            <a:pPr marL="457200" lvl="1" indent="0">
              <a:buNone/>
            </a:pPr>
            <a:r>
              <a:rPr lang="fr-FR" dirty="0" smtClean="0">
                <a:latin typeface="Book Antiqua" panose="02040602050305030304" pitchFamily="18" charset="0"/>
              </a:rPr>
              <a:t>		- </a:t>
            </a:r>
            <a:r>
              <a:rPr lang="fr-FR" dirty="0">
                <a:latin typeface="Book Antiqua" panose="02040602050305030304" pitchFamily="18" charset="0"/>
              </a:rPr>
              <a:t>pendant le </a:t>
            </a:r>
            <a:r>
              <a:rPr lang="fr-FR" dirty="0" smtClean="0">
                <a:latin typeface="Book Antiqua" panose="02040602050305030304" pitchFamily="18" charset="0"/>
              </a:rPr>
              <a:t>3</a:t>
            </a:r>
            <a:r>
              <a:rPr lang="fr-FR" baseline="30000" dirty="0" smtClean="0">
                <a:latin typeface="Book Antiqua" panose="02040602050305030304" pitchFamily="18" charset="0"/>
              </a:rPr>
              <a:t>e</a:t>
            </a:r>
            <a:r>
              <a:rPr lang="fr-FR" dirty="0" smtClean="0">
                <a:latin typeface="Book Antiqua" panose="02040602050305030304" pitchFamily="18" charset="0"/>
              </a:rPr>
              <a:t> </a:t>
            </a:r>
            <a:r>
              <a:rPr lang="fr-FR" dirty="0">
                <a:latin typeface="Book Antiqua" panose="02040602050305030304" pitchFamily="18" charset="0"/>
              </a:rPr>
              <a:t>cycle de </a:t>
            </a:r>
            <a:r>
              <a:rPr lang="fr-FR" dirty="0" smtClean="0">
                <a:latin typeface="Book Antiqua" panose="02040602050305030304" pitchFamily="18" charset="0"/>
              </a:rPr>
              <a:t>MOP ou après </a:t>
            </a:r>
            <a:r>
              <a:rPr lang="fr-FR" dirty="0">
                <a:latin typeface="Book Antiqua" panose="02040602050305030304" pitchFamily="18" charset="0"/>
              </a:rPr>
              <a:t>validation du </a:t>
            </a:r>
            <a:r>
              <a:rPr lang="fr-FR" dirty="0" smtClean="0">
                <a:latin typeface="Book Antiqua" panose="02040602050305030304" pitchFamily="18" charset="0"/>
              </a:rPr>
              <a:t>3</a:t>
            </a:r>
            <a:r>
              <a:rPr lang="fr-FR" baseline="30000" dirty="0" smtClean="0">
                <a:latin typeface="Book Antiqua" panose="02040602050305030304" pitchFamily="18" charset="0"/>
              </a:rPr>
              <a:t>e</a:t>
            </a:r>
            <a:r>
              <a:rPr lang="fr-FR" dirty="0" smtClean="0">
                <a:latin typeface="Book Antiqua" panose="02040602050305030304" pitchFamily="18" charset="0"/>
              </a:rPr>
              <a:t> cycle MOP</a:t>
            </a:r>
          </a:p>
          <a:p>
            <a:pPr marL="457200" lvl="1" indent="0">
              <a:buNone/>
            </a:pPr>
            <a:r>
              <a:rPr lang="fr-FR" dirty="0">
                <a:latin typeface="Book Antiqua" panose="02040602050305030304" pitchFamily="18" charset="0"/>
              </a:rPr>
              <a:t>	</a:t>
            </a:r>
            <a:r>
              <a:rPr lang="fr-FR" dirty="0" smtClean="0">
                <a:latin typeface="Book Antiqua" panose="02040602050305030304" pitchFamily="18" charset="0"/>
              </a:rPr>
              <a:t>	- avant </a:t>
            </a:r>
            <a:r>
              <a:rPr lang="fr-FR" dirty="0">
                <a:latin typeface="Book Antiqua" panose="02040602050305030304" pitchFamily="18" charset="0"/>
              </a:rPr>
              <a:t>ou après la nomination en qualité de CCA, d'AHU ou de </a:t>
            </a:r>
            <a:r>
              <a:rPr lang="fr-FR" dirty="0" smtClean="0">
                <a:latin typeface="Book Antiqua" panose="02040602050305030304" pitchFamily="18" charset="0"/>
              </a:rPr>
              <a:t>PHU</a:t>
            </a:r>
          </a:p>
          <a:p>
            <a:pPr marL="457200" lvl="1" indent="0">
              <a:buNone/>
            </a:pPr>
            <a:r>
              <a:rPr lang="fr-FR" dirty="0">
                <a:latin typeface="Book Antiqua" panose="02040602050305030304" pitchFamily="18" charset="0"/>
              </a:rPr>
              <a:t>	</a:t>
            </a:r>
            <a:r>
              <a:rPr lang="fr-FR" dirty="0" smtClean="0">
                <a:latin typeface="Book Antiqua" panose="02040602050305030304" pitchFamily="18" charset="0"/>
              </a:rPr>
              <a:t>	- </a:t>
            </a:r>
            <a:r>
              <a:rPr lang="fr-FR" dirty="0">
                <a:latin typeface="Book Antiqua" panose="02040602050305030304" pitchFamily="18" charset="0"/>
              </a:rPr>
              <a:t>comme CCA, AHU, PHU, MCUPH ou PUPH, </a:t>
            </a:r>
            <a:r>
              <a:rPr lang="fr-FR" dirty="0" smtClean="0">
                <a:latin typeface="Book Antiqua" panose="02040602050305030304" pitchFamily="18" charset="0"/>
              </a:rPr>
              <a:t>hors </a:t>
            </a:r>
            <a:r>
              <a:rPr lang="fr-FR" dirty="0">
                <a:latin typeface="Book Antiqua" panose="02040602050305030304" pitchFamily="18" charset="0"/>
              </a:rPr>
              <a:t>du CHU </a:t>
            </a:r>
            <a:r>
              <a:rPr lang="fr-FR" dirty="0" smtClean="0">
                <a:latin typeface="Book Antiqua" panose="02040602050305030304" pitchFamily="18" charset="0"/>
              </a:rPr>
              <a:t>du candidat mais </a:t>
            </a:r>
            <a:r>
              <a:rPr lang="fr-FR" dirty="0">
                <a:latin typeface="Book Antiqua" panose="02040602050305030304" pitchFamily="18" charset="0"/>
              </a:rPr>
              <a:t>autorisé dans une composante d'université définie par l'article l713-1 du code de </a:t>
            </a:r>
            <a:r>
              <a:rPr lang="fr-FR" dirty="0" smtClean="0">
                <a:latin typeface="Book Antiqua" panose="02040602050305030304" pitchFamily="18" charset="0"/>
              </a:rPr>
              <a:t>l'éducation.</a:t>
            </a:r>
            <a:endParaRPr lang="fr-FR" dirty="0">
              <a:latin typeface="Book Antiqua" panose="02040602050305030304" pitchFamily="18" charset="0"/>
            </a:endParaRPr>
          </a:p>
          <a:p>
            <a:pPr lvl="1"/>
            <a:endParaRPr lang="fr-FR" dirty="0" smtClean="0">
              <a:latin typeface="Book Antiqua" panose="02040602050305030304" pitchFamily="18" charset="0"/>
            </a:endParaRPr>
          </a:p>
          <a:p>
            <a:pPr lvl="1"/>
            <a:r>
              <a:rPr lang="fr-FR" dirty="0" smtClean="0">
                <a:latin typeface="Book Antiqua" panose="02040602050305030304" pitchFamily="18" charset="0"/>
              </a:rPr>
              <a:t>Discussion pour validité d’une mobilité antérieure : ex passerelle</a:t>
            </a:r>
            <a:endParaRPr lang="fr-FR" dirty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27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7570" y="940922"/>
            <a:ext cx="11534775" cy="5415428"/>
          </a:xfrm>
        </p:spPr>
        <p:txBody>
          <a:bodyPr>
            <a:noAutofit/>
          </a:bodyPr>
          <a:lstStyle/>
          <a:p>
            <a:pPr algn="just"/>
            <a:r>
              <a:rPr lang="fr-FR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Obligations de service </a:t>
            </a:r>
            <a:r>
              <a:rPr lang="fr-FR" dirty="0" smtClean="0">
                <a:latin typeface="Book Antiqua" panose="02040602050305030304" pitchFamily="18" charset="0"/>
              </a:rPr>
              <a:t>:</a:t>
            </a:r>
          </a:p>
          <a:p>
            <a:pPr algn="just"/>
            <a:endParaRPr lang="fr-FR" dirty="0" smtClean="0">
              <a:latin typeface="Book Antiqua" panose="02040602050305030304" pitchFamily="18" charset="0"/>
            </a:endParaRPr>
          </a:p>
          <a:p>
            <a:pPr lvl="1" algn="just"/>
            <a:r>
              <a:rPr lang="fr-FR" b="1" dirty="0" smtClean="0">
                <a:latin typeface="Book Antiqua" panose="02040602050305030304" pitchFamily="18" charset="0"/>
              </a:rPr>
              <a:t>11 demi-journées hebdomadaires. </a:t>
            </a:r>
            <a:r>
              <a:rPr lang="fr-FR" dirty="0" smtClean="0">
                <a:latin typeface="Book Antiqua" panose="02040602050305030304" pitchFamily="18" charset="0"/>
              </a:rPr>
              <a:t>Travail de nuit compte pour 2 demi-journées,</a:t>
            </a:r>
          </a:p>
          <a:p>
            <a:pPr marL="457200" lvl="1" indent="0" algn="just">
              <a:buNone/>
            </a:pPr>
            <a:r>
              <a:rPr lang="fr-FR" dirty="0" smtClean="0">
                <a:latin typeface="Book Antiqua" panose="02040602050305030304" pitchFamily="18" charset="0"/>
              </a:rPr>
              <a:t>	</a:t>
            </a:r>
            <a:endParaRPr lang="fr-FR" dirty="0">
              <a:latin typeface="Book Antiqua" panose="02040602050305030304" pitchFamily="18" charset="0"/>
            </a:endParaRPr>
          </a:p>
          <a:p>
            <a:pPr lvl="1" algn="just"/>
            <a:r>
              <a:rPr lang="fr-FR" dirty="0" smtClean="0">
                <a:latin typeface="Book Antiqua" panose="02040602050305030304" pitchFamily="18" charset="0"/>
              </a:rPr>
              <a:t>Pas plus de 48h hebdomadaires, calculées sur quatre mois glissants,</a:t>
            </a:r>
          </a:p>
          <a:p>
            <a:pPr marL="457200" lvl="1" indent="0" algn="just">
              <a:buNone/>
            </a:pPr>
            <a:endParaRPr lang="fr-FR" dirty="0" smtClean="0">
              <a:latin typeface="Book Antiqua" panose="02040602050305030304" pitchFamily="18" charset="0"/>
            </a:endParaRPr>
          </a:p>
          <a:p>
            <a:pPr lvl="1" algn="just"/>
            <a:r>
              <a:rPr lang="fr-FR" dirty="0" smtClean="0">
                <a:latin typeface="Book Antiqua" panose="02040602050305030304" pitchFamily="18" charset="0"/>
              </a:rPr>
              <a:t>Repos quotidien minimum de 11 heures consécutives/24h. Dérogation pour travailler 24h consécutives avec repos immédiat de même durée,</a:t>
            </a:r>
          </a:p>
          <a:p>
            <a:pPr lvl="1" algn="just"/>
            <a:endParaRPr lang="fr-FR" dirty="0" smtClean="0">
              <a:latin typeface="Book Antiqua" panose="02040602050305030304" pitchFamily="18" charset="0"/>
            </a:endParaRPr>
          </a:p>
          <a:p>
            <a:pPr lvl="1" algn="just"/>
            <a:r>
              <a:rPr lang="fr-FR" dirty="0" smtClean="0">
                <a:latin typeface="Book Antiqua" panose="02040602050305030304" pitchFamily="18" charset="0"/>
              </a:rPr>
              <a:t>Indissociabilité des activités universitaires et hospitalières n’autorise pas la répartition statutaire entre des heures universitaires et des heures hospitalières</a:t>
            </a:r>
          </a:p>
          <a:p>
            <a:pPr lvl="1" algn="just"/>
            <a:endParaRPr lang="fr-FR" dirty="0" smtClean="0">
              <a:latin typeface="Book Antiqua" panose="02040602050305030304" pitchFamily="18" charset="0"/>
            </a:endParaRPr>
          </a:p>
          <a:p>
            <a:pPr marL="457200" lvl="1" indent="0" algn="just">
              <a:buNone/>
            </a:pPr>
            <a:r>
              <a:rPr lang="fr-FR" dirty="0" smtClean="0">
                <a:latin typeface="Book Antiqua" panose="02040602050305030304" pitchFamily="18" charset="0"/>
              </a:rPr>
              <a:t>		</a:t>
            </a:r>
            <a:endParaRPr lang="fr-FR" dirty="0">
              <a:latin typeface="Book Antiqua" panose="020406020503050303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Collège d'Hématologie, février 2022</a:t>
            </a: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5" y="222223"/>
            <a:ext cx="718700" cy="7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53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2970</Words>
  <Application>Microsoft Office PowerPoint</Application>
  <PresentationFormat>Grand écran</PresentationFormat>
  <Paragraphs>285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Book Antiqua</vt:lpstr>
      <vt:lpstr>Calibri</vt:lpstr>
      <vt:lpstr>Calibri Light</vt:lpstr>
      <vt:lpstr>Wingdings</vt:lpstr>
      <vt:lpstr>Thème Office</vt:lpstr>
      <vt:lpstr>Réunion du Collège des Enseignants d’Hématologie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 Maynadie</dc:creator>
  <cp:lastModifiedBy>Marc Maynadie</cp:lastModifiedBy>
  <cp:revision>52</cp:revision>
  <cp:lastPrinted>2022-02-07T14:11:21Z</cp:lastPrinted>
  <dcterms:created xsi:type="dcterms:W3CDTF">2022-01-13T13:46:36Z</dcterms:created>
  <dcterms:modified xsi:type="dcterms:W3CDTF">2022-02-08T06:49:39Z</dcterms:modified>
</cp:coreProperties>
</file>